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03" r:id="rId3"/>
    <p:sldId id="268" r:id="rId4"/>
    <p:sldId id="257" r:id="rId5"/>
    <p:sldId id="264" r:id="rId6"/>
    <p:sldId id="267" r:id="rId7"/>
    <p:sldId id="271" r:id="rId8"/>
    <p:sldId id="273" r:id="rId9"/>
    <p:sldId id="274" r:id="rId10"/>
    <p:sldId id="272" r:id="rId11"/>
    <p:sldId id="275" r:id="rId12"/>
    <p:sldId id="300" r:id="rId13"/>
    <p:sldId id="301" r:id="rId14"/>
    <p:sldId id="258" r:id="rId15"/>
    <p:sldId id="276" r:id="rId16"/>
    <p:sldId id="279" r:id="rId17"/>
    <p:sldId id="277" r:id="rId18"/>
    <p:sldId id="290" r:id="rId19"/>
    <p:sldId id="291" r:id="rId20"/>
    <p:sldId id="285" r:id="rId21"/>
    <p:sldId id="302" r:id="rId22"/>
    <p:sldId id="304" r:id="rId23"/>
    <p:sldId id="282" r:id="rId24"/>
    <p:sldId id="284" r:id="rId25"/>
    <p:sldId id="295" r:id="rId26"/>
    <p:sldId id="293" r:id="rId27"/>
    <p:sldId id="296" r:id="rId28"/>
    <p:sldId id="297" r:id="rId29"/>
    <p:sldId id="298" r:id="rId30"/>
    <p:sldId id="287" r:id="rId31"/>
    <p:sldId id="283" r:id="rId32"/>
    <p:sldId id="286" r:id="rId33"/>
    <p:sldId id="270" r:id="rId34"/>
    <p:sldId id="280" r:id="rId35"/>
    <p:sldId id="305" r:id="rId36"/>
    <p:sldId id="265" r:id="rId3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34"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958" tIns="46479" rIns="92958" bIns="46479" rtlCol="0"/>
          <a:lstStyle>
            <a:lvl1pPr algn="r">
              <a:defRPr sz="1200"/>
            </a:lvl1pPr>
          </a:lstStyle>
          <a:p>
            <a:fld id="{0B433A10-69B7-4614-BA84-C2CA7A90091F}" type="datetimeFigureOut">
              <a:rPr lang="en-US" smtClean="0"/>
              <a:t>7/16/2018</a:t>
            </a:fld>
            <a:endParaRPr lang="en-US"/>
          </a:p>
        </p:txBody>
      </p:sp>
      <p:sp>
        <p:nvSpPr>
          <p:cNvPr id="4" name="Slide Image Placeholder 3"/>
          <p:cNvSpPr>
            <a:spLocks noGrp="1" noRot="1" noChangeAspect="1"/>
          </p:cNvSpPr>
          <p:nvPr>
            <p:ph type="sldImg" idx="2"/>
          </p:nvPr>
        </p:nvSpPr>
        <p:spPr>
          <a:xfrm>
            <a:off x="428625" y="693738"/>
            <a:ext cx="6153150" cy="346233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2958" tIns="46479" rIns="92958" bIns="46479" rtlCol="0" anchor="b"/>
          <a:lstStyle>
            <a:lvl1pPr algn="r">
              <a:defRPr sz="1200"/>
            </a:lvl1pPr>
          </a:lstStyle>
          <a:p>
            <a:fld id="{DA58479D-1473-4C38-94D9-10AB5A2FB111}" type="slidenum">
              <a:rPr lang="en-US" smtClean="0"/>
              <a:t>‹#›</a:t>
            </a:fld>
            <a:endParaRPr lang="en-US"/>
          </a:p>
        </p:txBody>
      </p:sp>
    </p:spTree>
    <p:extLst>
      <p:ext uri="{BB962C8B-B14F-4D97-AF65-F5344CB8AC3E}">
        <p14:creationId xmlns:p14="http://schemas.microsoft.com/office/powerpoint/2010/main" val="2273226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25" y="693738"/>
            <a:ext cx="6153150" cy="34623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58479D-1473-4C38-94D9-10AB5A2FB111}" type="slidenum">
              <a:rPr lang="en-US" smtClean="0"/>
              <a:t>16</a:t>
            </a:fld>
            <a:endParaRPr lang="en-US"/>
          </a:p>
        </p:txBody>
      </p:sp>
    </p:spTree>
    <p:extLst>
      <p:ext uri="{BB962C8B-B14F-4D97-AF65-F5344CB8AC3E}">
        <p14:creationId xmlns:p14="http://schemas.microsoft.com/office/powerpoint/2010/main" val="4132287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18059D-210C-4A3C-8A46-15F7703E7E21}" type="datetime1">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49772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6A2657-F08E-4ABA-AC2E-3A04896EC5F9}" type="datetime1">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283094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A912A3-C6A2-4CDC-8D60-70DF2C2E5A69}" type="datetime1">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2061434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7A8A8C-BDBA-400F-8316-F3999E923BCB}" type="datetime1">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2290749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C5800D-3D0E-4A34-9EBA-5DB8A6A5B60E}" type="datetime1">
              <a:rPr lang="en-US" smtClean="0"/>
              <a:t>7/16/2018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1698228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3D5C7B-8D11-4EDC-BAF9-9A4C70B011C4}" type="datetime1">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1132656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1DE29D-2279-411B-894A-609F326DEB9D}" type="datetime1">
              <a:rPr lang="en-US" smtClean="0"/>
              <a:t>7/16/2018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4201557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69287E-7618-4D6C-B23F-26D512F29D54}" type="datetime1">
              <a:rPr lang="en-US" smtClean="0"/>
              <a:t>7/16/2018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442121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81BE6-3F40-42F4-9C70-DBA06D933F06}" type="datetime1">
              <a:rPr lang="en-US" smtClean="0"/>
              <a:t>7/16/2018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3481111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424148-9E5E-44CB-A914-685FF5728185}" type="datetime1">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193228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C29002-53CD-4CCB-8C82-821C255AD64F}" type="datetime1">
              <a:rPr lang="en-US" smtClean="0"/>
              <a:t>7/16/2018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7989B-ABFB-4800-BE90-247105E5AD90}" type="slidenum">
              <a:rPr lang="en-US" smtClean="0"/>
              <a:t>‹#›</a:t>
            </a:fld>
            <a:endParaRPr lang="en-US"/>
          </a:p>
        </p:txBody>
      </p:sp>
    </p:spTree>
    <p:extLst>
      <p:ext uri="{BB962C8B-B14F-4D97-AF65-F5344CB8AC3E}">
        <p14:creationId xmlns:p14="http://schemas.microsoft.com/office/powerpoint/2010/main" val="392609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4D768-29C4-4237-A53C-44051BDA5746}" type="datetime1">
              <a:rPr lang="en-US" smtClean="0"/>
              <a:t>7/16/2018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7989B-ABFB-4800-BE90-247105E5AD90}" type="slidenum">
              <a:rPr lang="en-US" smtClean="0"/>
              <a:t>‹#›</a:t>
            </a:fld>
            <a:endParaRPr lang="en-US"/>
          </a:p>
        </p:txBody>
      </p:sp>
    </p:spTree>
    <p:extLst>
      <p:ext uri="{BB962C8B-B14F-4D97-AF65-F5344CB8AC3E}">
        <p14:creationId xmlns:p14="http://schemas.microsoft.com/office/powerpoint/2010/main" val="3363047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0.png"/><Relationship Id="rId4" Type="http://schemas.openxmlformats.org/officeDocument/2006/relationships/image" Target="../media/image9.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77989B-ABFB-4800-BE90-247105E5AD90}" type="slidenum">
              <a:rPr lang="en-US" smtClean="0"/>
              <a:t>1</a:t>
            </a:fld>
            <a:endParaRPr lang="en-US"/>
          </a:p>
        </p:txBody>
      </p:sp>
      <p:sp>
        <p:nvSpPr>
          <p:cNvPr id="2" name="Title 1"/>
          <p:cNvSpPr>
            <a:spLocks noGrp="1"/>
          </p:cNvSpPr>
          <p:nvPr>
            <p:ph type="ctrTitle" idx="4294967295"/>
          </p:nvPr>
        </p:nvSpPr>
        <p:spPr>
          <a:xfrm>
            <a:off x="5543488" y="1962433"/>
            <a:ext cx="4800600" cy="1470025"/>
          </a:xfrm>
        </p:spPr>
        <p:txBody>
          <a:bodyPr/>
          <a:lstStyle/>
          <a:p>
            <a:r>
              <a:rPr lang="en-US" dirty="0"/>
              <a:t>ROCKET</a:t>
            </a:r>
            <a:br>
              <a:rPr lang="en-US" dirty="0"/>
            </a:br>
            <a:r>
              <a:rPr lang="en-US" dirty="0"/>
              <a:t>DRAG</a:t>
            </a:r>
          </a:p>
        </p:txBody>
      </p:sp>
      <p:pic>
        <p:nvPicPr>
          <p:cNvPr id="1026" name="Picture 2" descr="Rocket : Space rocket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185" y="2204863"/>
            <a:ext cx="3532611" cy="309103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78060F8-DB6C-447F-861E-AE43CAF74FDD}"/>
              </a:ext>
            </a:extLst>
          </p:cNvPr>
          <p:cNvSpPr txBox="1"/>
          <p:nvPr/>
        </p:nvSpPr>
        <p:spPr>
          <a:xfrm>
            <a:off x="6288169" y="4149080"/>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Tree>
    <p:extLst>
      <p:ext uri="{BB962C8B-B14F-4D97-AF65-F5344CB8AC3E}">
        <p14:creationId xmlns:p14="http://schemas.microsoft.com/office/powerpoint/2010/main" val="3202698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77989B-ABFB-4800-BE90-247105E5AD90}" type="slidenum">
              <a:rPr lang="en-US" smtClean="0"/>
              <a:t>10</a:t>
            </a:fld>
            <a:endParaRPr lang="en-US"/>
          </a:p>
        </p:txBody>
      </p:sp>
      <p:sp>
        <p:nvSpPr>
          <p:cNvPr id="66" name="TextBox 65"/>
          <p:cNvSpPr txBox="1"/>
          <p:nvPr/>
        </p:nvSpPr>
        <p:spPr>
          <a:xfrm>
            <a:off x="2135560" y="152636"/>
            <a:ext cx="8075240" cy="1077218"/>
          </a:xfrm>
          <a:prstGeom prst="rect">
            <a:avLst/>
          </a:prstGeom>
          <a:noFill/>
        </p:spPr>
        <p:txBody>
          <a:bodyPr wrap="square" rtlCol="0">
            <a:spAutoFit/>
          </a:bodyPr>
          <a:lstStyle/>
          <a:p>
            <a:pPr algn="ctr"/>
            <a:r>
              <a:rPr lang="en-US" sz="3200" dirty="0"/>
              <a:t>Reduce Low Pressure on Aft End by adding a Boat Tail</a:t>
            </a:r>
          </a:p>
        </p:txBody>
      </p:sp>
      <p:grpSp>
        <p:nvGrpSpPr>
          <p:cNvPr id="2" name="Group 1"/>
          <p:cNvGrpSpPr/>
          <p:nvPr/>
        </p:nvGrpSpPr>
        <p:grpSpPr>
          <a:xfrm>
            <a:off x="1962874" y="1158607"/>
            <a:ext cx="6001439" cy="2425566"/>
            <a:chOff x="2051720" y="1111446"/>
            <a:chExt cx="6001439" cy="2425566"/>
          </a:xfrm>
        </p:grpSpPr>
        <p:grpSp>
          <p:nvGrpSpPr>
            <p:cNvPr id="64" name="Group 63"/>
            <p:cNvGrpSpPr/>
            <p:nvPr/>
          </p:nvGrpSpPr>
          <p:grpSpPr>
            <a:xfrm>
              <a:off x="2051720" y="1111446"/>
              <a:ext cx="5133462" cy="2425566"/>
              <a:chOff x="2051720" y="332656"/>
              <a:chExt cx="5133462" cy="2425566"/>
            </a:xfrm>
          </p:grpSpPr>
          <p:grpSp>
            <p:nvGrpSpPr>
              <p:cNvPr id="27" name="Group 26"/>
              <p:cNvGrpSpPr/>
              <p:nvPr/>
            </p:nvGrpSpPr>
            <p:grpSpPr>
              <a:xfrm>
                <a:off x="2051720" y="332656"/>
                <a:ext cx="5133462" cy="2425566"/>
                <a:chOff x="2074295" y="391366"/>
                <a:chExt cx="5133462" cy="2425566"/>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46138"/>
                <a:stretch/>
              </p:blipFill>
              <p:spPr bwMode="auto">
                <a:xfrm rot="5400000">
                  <a:off x="3221098" y="703192"/>
                  <a:ext cx="2238376" cy="161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p:cNvGrpSpPr/>
                <p:nvPr/>
              </p:nvGrpSpPr>
              <p:grpSpPr>
                <a:xfrm>
                  <a:off x="2074295" y="1103451"/>
                  <a:ext cx="4540124" cy="1713481"/>
                  <a:chOff x="3886200" y="5181600"/>
                  <a:chExt cx="3750537" cy="1363493"/>
                </a:xfrm>
              </p:grpSpPr>
              <p:cxnSp>
                <p:nvCxnSpPr>
                  <p:cNvPr id="8" name="Straight Arrow Connector 7"/>
                  <p:cNvCxnSpPr/>
                  <p:nvPr/>
                </p:nvCxnSpPr>
                <p:spPr>
                  <a:xfrm>
                    <a:off x="4648200" y="54864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648200" y="56388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24400" y="57912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724400" y="53340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800600" y="51816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800600" y="59436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ight Arrow 13"/>
                  <p:cNvSpPr/>
                  <p:nvPr/>
                </p:nvSpPr>
                <p:spPr>
                  <a:xfrm rot="10800000">
                    <a:off x="5565351" y="6164094"/>
                    <a:ext cx="457200" cy="38099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886200" y="5329535"/>
                    <a:ext cx="762000" cy="461665"/>
                  </a:xfrm>
                  <a:prstGeom prst="rect">
                    <a:avLst/>
                  </a:prstGeom>
                  <a:noFill/>
                </p:spPr>
                <p:txBody>
                  <a:bodyPr wrap="square" rtlCol="0">
                    <a:spAutoFit/>
                  </a:bodyPr>
                  <a:lstStyle/>
                  <a:p>
                    <a:r>
                      <a:rPr lang="en-US" sz="1600" dirty="0"/>
                      <a:t>High Pressure</a:t>
                    </a:r>
                  </a:p>
                </p:txBody>
              </p:sp>
              <p:sp>
                <p:nvSpPr>
                  <p:cNvPr id="16" name="TextBox 15"/>
                  <p:cNvSpPr txBox="1"/>
                  <p:nvPr/>
                </p:nvSpPr>
                <p:spPr>
                  <a:xfrm>
                    <a:off x="6874737" y="5305926"/>
                    <a:ext cx="762000" cy="461665"/>
                  </a:xfrm>
                  <a:prstGeom prst="rect">
                    <a:avLst/>
                  </a:prstGeom>
                  <a:noFill/>
                </p:spPr>
                <p:txBody>
                  <a:bodyPr wrap="square" rtlCol="0">
                    <a:spAutoFit/>
                  </a:bodyPr>
                  <a:lstStyle/>
                  <a:p>
                    <a:r>
                      <a:rPr lang="en-US" sz="1600" dirty="0"/>
                      <a:t>Low Pressure</a:t>
                    </a:r>
                  </a:p>
                </p:txBody>
              </p:sp>
            </p:grpSp>
            <p:sp>
              <p:nvSpPr>
                <p:cNvPr id="17" name="TextBox 16"/>
                <p:cNvSpPr txBox="1"/>
                <p:nvPr/>
              </p:nvSpPr>
              <p:spPr>
                <a:xfrm>
                  <a:off x="4857267" y="2392867"/>
                  <a:ext cx="2350490" cy="369332"/>
                </a:xfrm>
                <a:prstGeom prst="rect">
                  <a:avLst/>
                </a:prstGeom>
                <a:noFill/>
              </p:spPr>
              <p:txBody>
                <a:bodyPr wrap="square" rtlCol="0">
                  <a:spAutoFit/>
                </a:bodyPr>
                <a:lstStyle/>
                <a:p>
                  <a:r>
                    <a:rPr lang="en-US" dirty="0"/>
                    <a:t>Direction of Motion</a:t>
                  </a:r>
                </a:p>
              </p:txBody>
            </p:sp>
            <p:sp>
              <p:nvSpPr>
                <p:cNvPr id="18" name="Freeform 17"/>
                <p:cNvSpPr/>
                <p:nvPr/>
              </p:nvSpPr>
              <p:spPr>
                <a:xfrm>
                  <a:off x="4935306" y="1063883"/>
                  <a:ext cx="500790" cy="216816"/>
                </a:xfrm>
                <a:custGeom>
                  <a:avLst/>
                  <a:gdLst>
                    <a:gd name="connsiteX0" fmla="*/ 0 w 500790"/>
                    <a:gd name="connsiteY0" fmla="*/ 0 h 216816"/>
                    <a:gd name="connsiteX1" fmla="*/ 75414 w 500790"/>
                    <a:gd name="connsiteY1" fmla="*/ 75414 h 216816"/>
                    <a:gd name="connsiteX2" fmla="*/ 131975 w 500790"/>
                    <a:gd name="connsiteY2" fmla="*/ 113122 h 216816"/>
                    <a:gd name="connsiteX3" fmla="*/ 160256 w 500790"/>
                    <a:gd name="connsiteY3" fmla="*/ 131975 h 216816"/>
                    <a:gd name="connsiteX4" fmla="*/ 179109 w 500790"/>
                    <a:gd name="connsiteY4" fmla="*/ 160256 h 216816"/>
                    <a:gd name="connsiteX5" fmla="*/ 207390 w 500790"/>
                    <a:gd name="connsiteY5" fmla="*/ 169682 h 216816"/>
                    <a:gd name="connsiteX6" fmla="*/ 235670 w 500790"/>
                    <a:gd name="connsiteY6" fmla="*/ 188536 h 216816"/>
                    <a:gd name="connsiteX7" fmla="*/ 311085 w 500790"/>
                    <a:gd name="connsiteY7" fmla="*/ 207390 h 216816"/>
                    <a:gd name="connsiteX8" fmla="*/ 339365 w 500790"/>
                    <a:gd name="connsiteY8" fmla="*/ 216816 h 216816"/>
                    <a:gd name="connsiteX9" fmla="*/ 480767 w 500790"/>
                    <a:gd name="connsiteY9" fmla="*/ 207390 h 216816"/>
                    <a:gd name="connsiteX10" fmla="*/ 499621 w 500790"/>
                    <a:gd name="connsiteY10" fmla="*/ 179109 h 216816"/>
                    <a:gd name="connsiteX11" fmla="*/ 490194 w 500790"/>
                    <a:gd name="connsiteY11" fmla="*/ 37707 h 216816"/>
                    <a:gd name="connsiteX12" fmla="*/ 461913 w 500790"/>
                    <a:gd name="connsiteY12" fmla="*/ 18854 h 216816"/>
                    <a:gd name="connsiteX13" fmla="*/ 386499 w 500790"/>
                    <a:gd name="connsiteY13" fmla="*/ 28280 h 216816"/>
                    <a:gd name="connsiteX14" fmla="*/ 377072 w 500790"/>
                    <a:gd name="connsiteY14" fmla="*/ 122548 h 216816"/>
                    <a:gd name="connsiteX15" fmla="*/ 433633 w 500790"/>
                    <a:gd name="connsiteY15" fmla="*/ 150829 h 216816"/>
                    <a:gd name="connsiteX16" fmla="*/ 443060 w 500790"/>
                    <a:gd name="connsiteY16" fmla="*/ 150829 h 216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0790" h="216816">
                      <a:moveTo>
                        <a:pt x="0" y="0"/>
                      </a:moveTo>
                      <a:cubicBezTo>
                        <a:pt x="25138" y="25138"/>
                        <a:pt x="45834" y="55694"/>
                        <a:pt x="75414" y="75414"/>
                      </a:cubicBezTo>
                      <a:lnTo>
                        <a:pt x="131975" y="113122"/>
                      </a:lnTo>
                      <a:lnTo>
                        <a:pt x="160256" y="131975"/>
                      </a:lnTo>
                      <a:cubicBezTo>
                        <a:pt x="166540" y="141402"/>
                        <a:pt x="170262" y="153178"/>
                        <a:pt x="179109" y="160256"/>
                      </a:cubicBezTo>
                      <a:cubicBezTo>
                        <a:pt x="186868" y="166463"/>
                        <a:pt x="198502" y="165238"/>
                        <a:pt x="207390" y="169682"/>
                      </a:cubicBezTo>
                      <a:cubicBezTo>
                        <a:pt x="217524" y="174749"/>
                        <a:pt x="225023" y="184664"/>
                        <a:pt x="235670" y="188536"/>
                      </a:cubicBezTo>
                      <a:cubicBezTo>
                        <a:pt x="260022" y="197391"/>
                        <a:pt x="286503" y="199196"/>
                        <a:pt x="311085" y="207390"/>
                      </a:cubicBezTo>
                      <a:lnTo>
                        <a:pt x="339365" y="216816"/>
                      </a:lnTo>
                      <a:cubicBezTo>
                        <a:pt x="386499" y="213674"/>
                        <a:pt x="434784" y="218209"/>
                        <a:pt x="480767" y="207390"/>
                      </a:cubicBezTo>
                      <a:cubicBezTo>
                        <a:pt x="491796" y="204795"/>
                        <a:pt x="498993" y="190421"/>
                        <a:pt x="499621" y="179109"/>
                      </a:cubicBezTo>
                      <a:cubicBezTo>
                        <a:pt x="502241" y="131943"/>
                        <a:pt x="501014" y="83690"/>
                        <a:pt x="490194" y="37707"/>
                      </a:cubicBezTo>
                      <a:cubicBezTo>
                        <a:pt x="487599" y="26679"/>
                        <a:pt x="471340" y="25138"/>
                        <a:pt x="461913" y="18854"/>
                      </a:cubicBezTo>
                      <a:cubicBezTo>
                        <a:pt x="436775" y="21996"/>
                        <a:pt x="410021" y="18871"/>
                        <a:pt x="386499" y="28280"/>
                      </a:cubicBezTo>
                      <a:cubicBezTo>
                        <a:pt x="352458" y="41896"/>
                        <a:pt x="371655" y="110360"/>
                        <a:pt x="377072" y="122548"/>
                      </a:cubicBezTo>
                      <a:cubicBezTo>
                        <a:pt x="382832" y="135508"/>
                        <a:pt x="421607" y="147822"/>
                        <a:pt x="433633" y="150829"/>
                      </a:cubicBezTo>
                      <a:cubicBezTo>
                        <a:pt x="436682" y="151591"/>
                        <a:pt x="439918" y="150829"/>
                        <a:pt x="443060" y="150829"/>
                      </a:cubicBezTo>
                    </a:path>
                  </a:pathLst>
                </a:custGeom>
                <a:noFill/>
                <a:scene3d>
                  <a:camera prst="orthographicFront">
                    <a:rot lat="0" lon="0" rev="212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21075479">
                  <a:off x="5091976" y="1277274"/>
                  <a:ext cx="452486" cy="311085"/>
                </a:xfrm>
                <a:custGeom>
                  <a:avLst/>
                  <a:gdLst>
                    <a:gd name="connsiteX0" fmla="*/ 0 w 452486"/>
                    <a:gd name="connsiteY0" fmla="*/ 0 h 311085"/>
                    <a:gd name="connsiteX1" fmla="*/ 28280 w 452486"/>
                    <a:gd name="connsiteY1" fmla="*/ 47134 h 311085"/>
                    <a:gd name="connsiteX2" fmla="*/ 47134 w 452486"/>
                    <a:gd name="connsiteY2" fmla="*/ 75415 h 311085"/>
                    <a:gd name="connsiteX3" fmla="*/ 75414 w 452486"/>
                    <a:gd name="connsiteY3" fmla="*/ 94268 h 311085"/>
                    <a:gd name="connsiteX4" fmla="*/ 122548 w 452486"/>
                    <a:gd name="connsiteY4" fmla="*/ 150829 h 311085"/>
                    <a:gd name="connsiteX5" fmla="*/ 150829 w 452486"/>
                    <a:gd name="connsiteY5" fmla="*/ 169683 h 311085"/>
                    <a:gd name="connsiteX6" fmla="*/ 179109 w 452486"/>
                    <a:gd name="connsiteY6" fmla="*/ 197963 h 311085"/>
                    <a:gd name="connsiteX7" fmla="*/ 197963 w 452486"/>
                    <a:gd name="connsiteY7" fmla="*/ 226244 h 311085"/>
                    <a:gd name="connsiteX8" fmla="*/ 226243 w 452486"/>
                    <a:gd name="connsiteY8" fmla="*/ 235670 h 311085"/>
                    <a:gd name="connsiteX9" fmla="*/ 254524 w 452486"/>
                    <a:gd name="connsiteY9" fmla="*/ 254524 h 311085"/>
                    <a:gd name="connsiteX10" fmla="*/ 273377 w 452486"/>
                    <a:gd name="connsiteY10" fmla="*/ 282804 h 311085"/>
                    <a:gd name="connsiteX11" fmla="*/ 329938 w 452486"/>
                    <a:gd name="connsiteY11" fmla="*/ 301658 h 311085"/>
                    <a:gd name="connsiteX12" fmla="*/ 358218 w 452486"/>
                    <a:gd name="connsiteY12" fmla="*/ 311085 h 311085"/>
                    <a:gd name="connsiteX13" fmla="*/ 414779 w 452486"/>
                    <a:gd name="connsiteY13" fmla="*/ 301658 h 311085"/>
                    <a:gd name="connsiteX14" fmla="*/ 452486 w 452486"/>
                    <a:gd name="connsiteY14" fmla="*/ 245097 h 311085"/>
                    <a:gd name="connsiteX15" fmla="*/ 443060 w 452486"/>
                    <a:gd name="connsiteY15" fmla="*/ 197963 h 311085"/>
                    <a:gd name="connsiteX16" fmla="*/ 386499 w 452486"/>
                    <a:gd name="connsiteY16" fmla="*/ 179110 h 311085"/>
                    <a:gd name="connsiteX17" fmla="*/ 339365 w 452486"/>
                    <a:gd name="connsiteY17" fmla="*/ 235670 h 31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52486" h="311085">
                      <a:moveTo>
                        <a:pt x="0" y="0"/>
                      </a:moveTo>
                      <a:cubicBezTo>
                        <a:pt x="9427" y="15711"/>
                        <a:pt x="18569" y="31597"/>
                        <a:pt x="28280" y="47134"/>
                      </a:cubicBezTo>
                      <a:cubicBezTo>
                        <a:pt x="34285" y="56742"/>
                        <a:pt x="39123" y="67404"/>
                        <a:pt x="47134" y="75415"/>
                      </a:cubicBezTo>
                      <a:cubicBezTo>
                        <a:pt x="55145" y="83426"/>
                        <a:pt x="66711" y="87015"/>
                        <a:pt x="75414" y="94268"/>
                      </a:cubicBezTo>
                      <a:cubicBezTo>
                        <a:pt x="168079" y="171489"/>
                        <a:pt x="48394" y="76675"/>
                        <a:pt x="122548" y="150829"/>
                      </a:cubicBezTo>
                      <a:cubicBezTo>
                        <a:pt x="130559" y="158840"/>
                        <a:pt x="142125" y="162430"/>
                        <a:pt x="150829" y="169683"/>
                      </a:cubicBezTo>
                      <a:cubicBezTo>
                        <a:pt x="161070" y="178217"/>
                        <a:pt x="170575" y="187722"/>
                        <a:pt x="179109" y="197963"/>
                      </a:cubicBezTo>
                      <a:cubicBezTo>
                        <a:pt x="186362" y="206667"/>
                        <a:pt x="189116" y="219166"/>
                        <a:pt x="197963" y="226244"/>
                      </a:cubicBezTo>
                      <a:cubicBezTo>
                        <a:pt x="205722" y="232451"/>
                        <a:pt x="216816" y="232528"/>
                        <a:pt x="226243" y="235670"/>
                      </a:cubicBezTo>
                      <a:cubicBezTo>
                        <a:pt x="235670" y="241955"/>
                        <a:pt x="246513" y="246513"/>
                        <a:pt x="254524" y="254524"/>
                      </a:cubicBezTo>
                      <a:cubicBezTo>
                        <a:pt x="262535" y="262535"/>
                        <a:pt x="263770" y="276799"/>
                        <a:pt x="273377" y="282804"/>
                      </a:cubicBezTo>
                      <a:cubicBezTo>
                        <a:pt x="290230" y="293337"/>
                        <a:pt x="311084" y="295373"/>
                        <a:pt x="329938" y="301658"/>
                      </a:cubicBezTo>
                      <a:lnTo>
                        <a:pt x="358218" y="311085"/>
                      </a:lnTo>
                      <a:cubicBezTo>
                        <a:pt x="377072" y="307943"/>
                        <a:pt x="399120" y="312619"/>
                        <a:pt x="414779" y="301658"/>
                      </a:cubicBezTo>
                      <a:cubicBezTo>
                        <a:pt x="433342" y="288664"/>
                        <a:pt x="452486" y="245097"/>
                        <a:pt x="452486" y="245097"/>
                      </a:cubicBezTo>
                      <a:cubicBezTo>
                        <a:pt x="449344" y="229386"/>
                        <a:pt x="454390" y="209293"/>
                        <a:pt x="443060" y="197963"/>
                      </a:cubicBezTo>
                      <a:cubicBezTo>
                        <a:pt x="429007" y="183910"/>
                        <a:pt x="386499" y="179110"/>
                        <a:pt x="386499" y="179110"/>
                      </a:cubicBezTo>
                      <a:cubicBezTo>
                        <a:pt x="323959" y="191617"/>
                        <a:pt x="339365" y="172514"/>
                        <a:pt x="339365" y="23567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5114197" y="1597701"/>
                  <a:ext cx="452486" cy="311085"/>
                </a:xfrm>
                <a:custGeom>
                  <a:avLst/>
                  <a:gdLst>
                    <a:gd name="connsiteX0" fmla="*/ 0 w 452486"/>
                    <a:gd name="connsiteY0" fmla="*/ 0 h 311085"/>
                    <a:gd name="connsiteX1" fmla="*/ 28280 w 452486"/>
                    <a:gd name="connsiteY1" fmla="*/ 47134 h 311085"/>
                    <a:gd name="connsiteX2" fmla="*/ 47134 w 452486"/>
                    <a:gd name="connsiteY2" fmla="*/ 75415 h 311085"/>
                    <a:gd name="connsiteX3" fmla="*/ 75414 w 452486"/>
                    <a:gd name="connsiteY3" fmla="*/ 94268 h 311085"/>
                    <a:gd name="connsiteX4" fmla="*/ 122548 w 452486"/>
                    <a:gd name="connsiteY4" fmla="*/ 150829 h 311085"/>
                    <a:gd name="connsiteX5" fmla="*/ 150829 w 452486"/>
                    <a:gd name="connsiteY5" fmla="*/ 169683 h 311085"/>
                    <a:gd name="connsiteX6" fmla="*/ 179109 w 452486"/>
                    <a:gd name="connsiteY6" fmla="*/ 197963 h 311085"/>
                    <a:gd name="connsiteX7" fmla="*/ 197963 w 452486"/>
                    <a:gd name="connsiteY7" fmla="*/ 226244 h 311085"/>
                    <a:gd name="connsiteX8" fmla="*/ 226243 w 452486"/>
                    <a:gd name="connsiteY8" fmla="*/ 235670 h 311085"/>
                    <a:gd name="connsiteX9" fmla="*/ 254524 w 452486"/>
                    <a:gd name="connsiteY9" fmla="*/ 254524 h 311085"/>
                    <a:gd name="connsiteX10" fmla="*/ 273377 w 452486"/>
                    <a:gd name="connsiteY10" fmla="*/ 282804 h 311085"/>
                    <a:gd name="connsiteX11" fmla="*/ 329938 w 452486"/>
                    <a:gd name="connsiteY11" fmla="*/ 301658 h 311085"/>
                    <a:gd name="connsiteX12" fmla="*/ 358218 w 452486"/>
                    <a:gd name="connsiteY12" fmla="*/ 311085 h 311085"/>
                    <a:gd name="connsiteX13" fmla="*/ 414779 w 452486"/>
                    <a:gd name="connsiteY13" fmla="*/ 301658 h 311085"/>
                    <a:gd name="connsiteX14" fmla="*/ 452486 w 452486"/>
                    <a:gd name="connsiteY14" fmla="*/ 245097 h 311085"/>
                    <a:gd name="connsiteX15" fmla="*/ 443060 w 452486"/>
                    <a:gd name="connsiteY15" fmla="*/ 197963 h 311085"/>
                    <a:gd name="connsiteX16" fmla="*/ 386499 w 452486"/>
                    <a:gd name="connsiteY16" fmla="*/ 179110 h 311085"/>
                    <a:gd name="connsiteX17" fmla="*/ 339365 w 452486"/>
                    <a:gd name="connsiteY17" fmla="*/ 235670 h 31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52486" h="311085">
                      <a:moveTo>
                        <a:pt x="0" y="0"/>
                      </a:moveTo>
                      <a:cubicBezTo>
                        <a:pt x="9427" y="15711"/>
                        <a:pt x="18569" y="31597"/>
                        <a:pt x="28280" y="47134"/>
                      </a:cubicBezTo>
                      <a:cubicBezTo>
                        <a:pt x="34285" y="56742"/>
                        <a:pt x="39123" y="67404"/>
                        <a:pt x="47134" y="75415"/>
                      </a:cubicBezTo>
                      <a:cubicBezTo>
                        <a:pt x="55145" y="83426"/>
                        <a:pt x="66711" y="87015"/>
                        <a:pt x="75414" y="94268"/>
                      </a:cubicBezTo>
                      <a:cubicBezTo>
                        <a:pt x="168079" y="171489"/>
                        <a:pt x="48394" y="76675"/>
                        <a:pt x="122548" y="150829"/>
                      </a:cubicBezTo>
                      <a:cubicBezTo>
                        <a:pt x="130559" y="158840"/>
                        <a:pt x="142125" y="162430"/>
                        <a:pt x="150829" y="169683"/>
                      </a:cubicBezTo>
                      <a:cubicBezTo>
                        <a:pt x="161070" y="178217"/>
                        <a:pt x="170575" y="187722"/>
                        <a:pt x="179109" y="197963"/>
                      </a:cubicBezTo>
                      <a:cubicBezTo>
                        <a:pt x="186362" y="206667"/>
                        <a:pt x="189116" y="219166"/>
                        <a:pt x="197963" y="226244"/>
                      </a:cubicBezTo>
                      <a:cubicBezTo>
                        <a:pt x="205722" y="232451"/>
                        <a:pt x="216816" y="232528"/>
                        <a:pt x="226243" y="235670"/>
                      </a:cubicBezTo>
                      <a:cubicBezTo>
                        <a:pt x="235670" y="241955"/>
                        <a:pt x="246513" y="246513"/>
                        <a:pt x="254524" y="254524"/>
                      </a:cubicBezTo>
                      <a:cubicBezTo>
                        <a:pt x="262535" y="262535"/>
                        <a:pt x="263770" y="276799"/>
                        <a:pt x="273377" y="282804"/>
                      </a:cubicBezTo>
                      <a:cubicBezTo>
                        <a:pt x="290230" y="293337"/>
                        <a:pt x="311084" y="295373"/>
                        <a:pt x="329938" y="301658"/>
                      </a:cubicBezTo>
                      <a:lnTo>
                        <a:pt x="358218" y="311085"/>
                      </a:lnTo>
                      <a:cubicBezTo>
                        <a:pt x="377072" y="307943"/>
                        <a:pt x="399120" y="312619"/>
                        <a:pt x="414779" y="301658"/>
                      </a:cubicBezTo>
                      <a:cubicBezTo>
                        <a:pt x="433342" y="288664"/>
                        <a:pt x="452486" y="245097"/>
                        <a:pt x="452486" y="245097"/>
                      </a:cubicBezTo>
                      <a:cubicBezTo>
                        <a:pt x="449344" y="229386"/>
                        <a:pt x="454390" y="209293"/>
                        <a:pt x="443060" y="197963"/>
                      </a:cubicBezTo>
                      <a:cubicBezTo>
                        <a:pt x="429007" y="183910"/>
                        <a:pt x="386499" y="179110"/>
                        <a:pt x="386499" y="179110"/>
                      </a:cubicBezTo>
                      <a:cubicBezTo>
                        <a:pt x="323959" y="191617"/>
                        <a:pt x="339365" y="172514"/>
                        <a:pt x="339365" y="235670"/>
                      </a:cubicBezTo>
                    </a:path>
                  </a:pathLst>
                </a:custGeom>
                <a:noFill/>
                <a:scene3d>
                  <a:camera prst="orthographicFront">
                    <a:rot lat="1073096" lon="11905840" rev="9542041"/>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4921877" y="1856763"/>
                  <a:ext cx="500790" cy="216816"/>
                </a:xfrm>
                <a:custGeom>
                  <a:avLst/>
                  <a:gdLst>
                    <a:gd name="connsiteX0" fmla="*/ 0 w 500790"/>
                    <a:gd name="connsiteY0" fmla="*/ 0 h 216816"/>
                    <a:gd name="connsiteX1" fmla="*/ 75414 w 500790"/>
                    <a:gd name="connsiteY1" fmla="*/ 75414 h 216816"/>
                    <a:gd name="connsiteX2" fmla="*/ 131975 w 500790"/>
                    <a:gd name="connsiteY2" fmla="*/ 113122 h 216816"/>
                    <a:gd name="connsiteX3" fmla="*/ 160256 w 500790"/>
                    <a:gd name="connsiteY3" fmla="*/ 131975 h 216816"/>
                    <a:gd name="connsiteX4" fmla="*/ 179109 w 500790"/>
                    <a:gd name="connsiteY4" fmla="*/ 160256 h 216816"/>
                    <a:gd name="connsiteX5" fmla="*/ 207390 w 500790"/>
                    <a:gd name="connsiteY5" fmla="*/ 169682 h 216816"/>
                    <a:gd name="connsiteX6" fmla="*/ 235670 w 500790"/>
                    <a:gd name="connsiteY6" fmla="*/ 188536 h 216816"/>
                    <a:gd name="connsiteX7" fmla="*/ 311085 w 500790"/>
                    <a:gd name="connsiteY7" fmla="*/ 207390 h 216816"/>
                    <a:gd name="connsiteX8" fmla="*/ 339365 w 500790"/>
                    <a:gd name="connsiteY8" fmla="*/ 216816 h 216816"/>
                    <a:gd name="connsiteX9" fmla="*/ 480767 w 500790"/>
                    <a:gd name="connsiteY9" fmla="*/ 207390 h 216816"/>
                    <a:gd name="connsiteX10" fmla="*/ 499621 w 500790"/>
                    <a:gd name="connsiteY10" fmla="*/ 179109 h 216816"/>
                    <a:gd name="connsiteX11" fmla="*/ 490194 w 500790"/>
                    <a:gd name="connsiteY11" fmla="*/ 37707 h 216816"/>
                    <a:gd name="connsiteX12" fmla="*/ 461913 w 500790"/>
                    <a:gd name="connsiteY12" fmla="*/ 18854 h 216816"/>
                    <a:gd name="connsiteX13" fmla="*/ 386499 w 500790"/>
                    <a:gd name="connsiteY13" fmla="*/ 28280 h 216816"/>
                    <a:gd name="connsiteX14" fmla="*/ 377072 w 500790"/>
                    <a:gd name="connsiteY14" fmla="*/ 122548 h 216816"/>
                    <a:gd name="connsiteX15" fmla="*/ 433633 w 500790"/>
                    <a:gd name="connsiteY15" fmla="*/ 150829 h 216816"/>
                    <a:gd name="connsiteX16" fmla="*/ 443060 w 500790"/>
                    <a:gd name="connsiteY16" fmla="*/ 150829 h 216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0790" h="216816">
                      <a:moveTo>
                        <a:pt x="0" y="0"/>
                      </a:moveTo>
                      <a:cubicBezTo>
                        <a:pt x="25138" y="25138"/>
                        <a:pt x="45834" y="55694"/>
                        <a:pt x="75414" y="75414"/>
                      </a:cubicBezTo>
                      <a:lnTo>
                        <a:pt x="131975" y="113122"/>
                      </a:lnTo>
                      <a:lnTo>
                        <a:pt x="160256" y="131975"/>
                      </a:lnTo>
                      <a:cubicBezTo>
                        <a:pt x="166540" y="141402"/>
                        <a:pt x="170262" y="153178"/>
                        <a:pt x="179109" y="160256"/>
                      </a:cubicBezTo>
                      <a:cubicBezTo>
                        <a:pt x="186868" y="166463"/>
                        <a:pt x="198502" y="165238"/>
                        <a:pt x="207390" y="169682"/>
                      </a:cubicBezTo>
                      <a:cubicBezTo>
                        <a:pt x="217524" y="174749"/>
                        <a:pt x="225023" y="184664"/>
                        <a:pt x="235670" y="188536"/>
                      </a:cubicBezTo>
                      <a:cubicBezTo>
                        <a:pt x="260022" y="197391"/>
                        <a:pt x="286503" y="199196"/>
                        <a:pt x="311085" y="207390"/>
                      </a:cubicBezTo>
                      <a:lnTo>
                        <a:pt x="339365" y="216816"/>
                      </a:lnTo>
                      <a:cubicBezTo>
                        <a:pt x="386499" y="213674"/>
                        <a:pt x="434784" y="218209"/>
                        <a:pt x="480767" y="207390"/>
                      </a:cubicBezTo>
                      <a:cubicBezTo>
                        <a:pt x="491796" y="204795"/>
                        <a:pt x="498993" y="190421"/>
                        <a:pt x="499621" y="179109"/>
                      </a:cubicBezTo>
                      <a:cubicBezTo>
                        <a:pt x="502241" y="131943"/>
                        <a:pt x="501014" y="83690"/>
                        <a:pt x="490194" y="37707"/>
                      </a:cubicBezTo>
                      <a:cubicBezTo>
                        <a:pt x="487599" y="26679"/>
                        <a:pt x="471340" y="25138"/>
                        <a:pt x="461913" y="18854"/>
                      </a:cubicBezTo>
                      <a:cubicBezTo>
                        <a:pt x="436775" y="21996"/>
                        <a:pt x="410021" y="18871"/>
                        <a:pt x="386499" y="28280"/>
                      </a:cubicBezTo>
                      <a:cubicBezTo>
                        <a:pt x="352458" y="41896"/>
                        <a:pt x="371655" y="110360"/>
                        <a:pt x="377072" y="122548"/>
                      </a:cubicBezTo>
                      <a:cubicBezTo>
                        <a:pt x="382832" y="135508"/>
                        <a:pt x="421607" y="147822"/>
                        <a:pt x="433633" y="150829"/>
                      </a:cubicBezTo>
                      <a:cubicBezTo>
                        <a:pt x="436682" y="151591"/>
                        <a:pt x="439918" y="150829"/>
                        <a:pt x="443060" y="150829"/>
                      </a:cubicBezTo>
                    </a:path>
                  </a:pathLst>
                </a:custGeom>
                <a:noFill/>
                <a:scene3d>
                  <a:camera prst="orthographicFront">
                    <a:rot lat="0" lon="10799999" rev="105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Rectangle 50"/>
              <p:cNvSpPr/>
              <p:nvPr/>
            </p:nvSpPr>
            <p:spPr>
              <a:xfrm>
                <a:off x="4834692" y="800708"/>
                <a:ext cx="328434" cy="108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860032" y="2060848"/>
                <a:ext cx="328434" cy="108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p:cNvSpPr txBox="1"/>
            <p:nvPr/>
          </p:nvSpPr>
          <p:spPr>
            <a:xfrm>
              <a:off x="7130738" y="1982580"/>
              <a:ext cx="922421" cy="584775"/>
            </a:xfrm>
            <a:prstGeom prst="rect">
              <a:avLst/>
            </a:prstGeom>
            <a:noFill/>
          </p:spPr>
          <p:txBody>
            <a:bodyPr wrap="square" rtlCol="0">
              <a:spAutoFit/>
            </a:bodyPr>
            <a:lstStyle/>
            <a:p>
              <a:r>
                <a:rPr lang="en-US" sz="1600" dirty="0"/>
                <a:t>Large Area</a:t>
              </a:r>
            </a:p>
          </p:txBody>
        </p:sp>
      </p:grpSp>
      <p:grpSp>
        <p:nvGrpSpPr>
          <p:cNvPr id="3" name="Group 2"/>
          <p:cNvGrpSpPr/>
          <p:nvPr/>
        </p:nvGrpSpPr>
        <p:grpSpPr>
          <a:xfrm>
            <a:off x="1949793" y="3629945"/>
            <a:ext cx="6014519" cy="2520279"/>
            <a:chOff x="1979712" y="3681029"/>
            <a:chExt cx="6014519" cy="2520279"/>
          </a:xfrm>
        </p:grpSpPr>
        <p:grpSp>
          <p:nvGrpSpPr>
            <p:cNvPr id="65" name="Group 64"/>
            <p:cNvGrpSpPr/>
            <p:nvPr/>
          </p:nvGrpSpPr>
          <p:grpSpPr>
            <a:xfrm>
              <a:off x="1979712" y="3681029"/>
              <a:ext cx="5063677" cy="2520279"/>
              <a:chOff x="2051720" y="3429000"/>
              <a:chExt cx="5063677" cy="2520279"/>
            </a:xfrm>
          </p:grpSpPr>
          <p:pic>
            <p:nvPicPr>
              <p:cNvPr id="2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46138"/>
              <a:stretch/>
            </p:blipFill>
            <p:spPr bwMode="auto">
              <a:xfrm rot="5400000">
                <a:off x="3198523" y="3740826"/>
                <a:ext cx="2238376" cy="161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6" name="Straight Arrow Connector 35"/>
              <p:cNvCxnSpPr/>
              <p:nvPr/>
            </p:nvCxnSpPr>
            <p:spPr>
              <a:xfrm>
                <a:off x="2974141" y="4524123"/>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974141" y="4715641"/>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3066383" y="4907160"/>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066383" y="4332604"/>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158625" y="4141085"/>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158625" y="5098679"/>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2" name="Right Arrow 41"/>
              <p:cNvSpPr/>
              <p:nvPr/>
            </p:nvSpPr>
            <p:spPr>
              <a:xfrm rot="10800000">
                <a:off x="4084376" y="5470483"/>
                <a:ext cx="553453" cy="47879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2051720" y="4326993"/>
                <a:ext cx="922421" cy="580167"/>
              </a:xfrm>
              <a:prstGeom prst="rect">
                <a:avLst/>
              </a:prstGeom>
              <a:noFill/>
            </p:spPr>
            <p:txBody>
              <a:bodyPr wrap="square" rtlCol="0">
                <a:spAutoFit/>
              </a:bodyPr>
              <a:lstStyle/>
              <a:p>
                <a:r>
                  <a:rPr lang="en-US" sz="1600" dirty="0"/>
                  <a:t>High Pressure</a:t>
                </a:r>
              </a:p>
            </p:txBody>
          </p:sp>
          <p:sp>
            <p:nvSpPr>
              <p:cNvPr id="44" name="TextBox 43"/>
              <p:cNvSpPr txBox="1"/>
              <p:nvPr/>
            </p:nvSpPr>
            <p:spPr>
              <a:xfrm>
                <a:off x="6111365" y="4294665"/>
                <a:ext cx="922421" cy="523220"/>
              </a:xfrm>
              <a:prstGeom prst="rect">
                <a:avLst/>
              </a:prstGeom>
              <a:noFill/>
            </p:spPr>
            <p:txBody>
              <a:bodyPr wrap="square" rtlCol="0">
                <a:spAutoFit/>
              </a:bodyPr>
              <a:lstStyle/>
              <a:p>
                <a:r>
                  <a:rPr lang="en-US" sz="1400" dirty="0"/>
                  <a:t>Low Pressure</a:t>
                </a:r>
              </a:p>
            </p:txBody>
          </p:sp>
          <p:sp>
            <p:nvSpPr>
              <p:cNvPr id="31" name="TextBox 30"/>
              <p:cNvSpPr txBox="1"/>
              <p:nvPr/>
            </p:nvSpPr>
            <p:spPr>
              <a:xfrm>
                <a:off x="4764907" y="5522582"/>
                <a:ext cx="2350490" cy="369332"/>
              </a:xfrm>
              <a:prstGeom prst="rect">
                <a:avLst/>
              </a:prstGeom>
              <a:noFill/>
            </p:spPr>
            <p:txBody>
              <a:bodyPr wrap="square" rtlCol="0">
                <a:spAutoFit/>
              </a:bodyPr>
              <a:lstStyle/>
              <a:p>
                <a:r>
                  <a:rPr lang="en-US" dirty="0"/>
                  <a:t>Direction of Motion</a:t>
                </a:r>
              </a:p>
            </p:txBody>
          </p:sp>
          <p:sp>
            <p:nvSpPr>
              <p:cNvPr id="45" name="Trapezoid 44"/>
              <p:cNvSpPr/>
              <p:nvPr/>
            </p:nvSpPr>
            <p:spPr>
              <a:xfrm rot="5400000">
                <a:off x="4555582" y="4054306"/>
                <a:ext cx="1188229" cy="1080317"/>
              </a:xfrm>
              <a:prstGeom prst="trapezoid">
                <a:avLst>
                  <a:gd name="adj" fmla="val 42775"/>
                </a:avLst>
              </a:prstGeom>
              <a:solidFill>
                <a:schemeClr val="accent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a:off x="3536632" y="3825044"/>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5334178" y="4141085"/>
                <a:ext cx="605974" cy="26002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788024" y="3897052"/>
                <a:ext cx="328434" cy="108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p:nvPr/>
            </p:nvCxnSpPr>
            <p:spPr>
              <a:xfrm>
                <a:off x="4419602" y="3825044"/>
                <a:ext cx="876042" cy="31604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4860032" y="5193196"/>
                <a:ext cx="328434" cy="108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Arrow Connector 54"/>
              <p:cNvCxnSpPr/>
              <p:nvPr/>
            </p:nvCxnSpPr>
            <p:spPr>
              <a:xfrm>
                <a:off x="3525797" y="5373216"/>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4525012" y="4992466"/>
                <a:ext cx="887704" cy="37141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5476797" y="4797152"/>
                <a:ext cx="463355" cy="17727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50" name="TextBox 49"/>
            <p:cNvSpPr txBox="1"/>
            <p:nvPr/>
          </p:nvSpPr>
          <p:spPr>
            <a:xfrm>
              <a:off x="7071810" y="4554105"/>
              <a:ext cx="922421" cy="584775"/>
            </a:xfrm>
            <a:prstGeom prst="rect">
              <a:avLst/>
            </a:prstGeom>
            <a:noFill/>
          </p:spPr>
          <p:txBody>
            <a:bodyPr wrap="square" rtlCol="0">
              <a:spAutoFit/>
            </a:bodyPr>
            <a:lstStyle/>
            <a:p>
              <a:r>
                <a:rPr lang="en-US" sz="1600" dirty="0"/>
                <a:t>Smaller Area</a:t>
              </a:r>
            </a:p>
          </p:txBody>
        </p:sp>
      </p:grpSp>
      <p:sp>
        <p:nvSpPr>
          <p:cNvPr id="5" name="TextBox 4"/>
          <p:cNvSpPr txBox="1"/>
          <p:nvPr/>
        </p:nvSpPr>
        <p:spPr>
          <a:xfrm>
            <a:off x="7293198" y="3160109"/>
            <a:ext cx="2553663" cy="646331"/>
          </a:xfrm>
          <a:prstGeom prst="rect">
            <a:avLst/>
          </a:prstGeom>
          <a:noFill/>
        </p:spPr>
        <p:txBody>
          <a:bodyPr wrap="square" rtlCol="0">
            <a:spAutoFit/>
          </a:bodyPr>
          <a:lstStyle/>
          <a:p>
            <a:r>
              <a:rPr lang="en-US" dirty="0"/>
              <a:t>Recall:</a:t>
            </a:r>
          </a:p>
          <a:p>
            <a:r>
              <a:rPr lang="en-US" dirty="0"/>
              <a:t>Pressure  x  Area =  Force</a:t>
            </a:r>
          </a:p>
        </p:txBody>
      </p:sp>
    </p:spTree>
    <p:extLst>
      <p:ext uri="{BB962C8B-B14F-4D97-AF65-F5344CB8AC3E}">
        <p14:creationId xmlns:p14="http://schemas.microsoft.com/office/powerpoint/2010/main" val="403132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11</a:t>
            </a:fld>
            <a:endParaRPr lang="en-US"/>
          </a:p>
        </p:txBody>
      </p:sp>
      <p:grpSp>
        <p:nvGrpSpPr>
          <p:cNvPr id="15" name="Group 14"/>
          <p:cNvGrpSpPr/>
          <p:nvPr/>
        </p:nvGrpSpPr>
        <p:grpSpPr>
          <a:xfrm>
            <a:off x="2567608" y="1268760"/>
            <a:ext cx="5796644" cy="1224136"/>
            <a:chOff x="1367644" y="1376772"/>
            <a:chExt cx="5796644" cy="1224136"/>
          </a:xfrm>
        </p:grpSpPr>
        <p:sp>
          <p:nvSpPr>
            <p:cNvPr id="7" name="Rectangle 6"/>
            <p:cNvSpPr/>
            <p:nvPr/>
          </p:nvSpPr>
          <p:spPr>
            <a:xfrm>
              <a:off x="2951820" y="1772816"/>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16200000">
              <a:off x="1943218" y="1197242"/>
              <a:ext cx="432048" cy="1583196"/>
            </a:xfrm>
            <a:prstGeom prst="triangle">
              <a:avLst>
                <a:gd name="adj" fmla="val 54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p:cNvSpPr/>
            <p:nvPr/>
          </p:nvSpPr>
          <p:spPr>
            <a:xfrm>
              <a:off x="6515236" y="1376772"/>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rapezoid 9"/>
            <p:cNvSpPr/>
            <p:nvPr/>
          </p:nvSpPr>
          <p:spPr>
            <a:xfrm rot="10800000">
              <a:off x="6515236" y="2204864"/>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2567609" y="3768070"/>
            <a:ext cx="6048672" cy="1224136"/>
            <a:chOff x="1583667" y="3717032"/>
            <a:chExt cx="6048672" cy="1224136"/>
          </a:xfrm>
        </p:grpSpPr>
        <p:grpSp>
          <p:nvGrpSpPr>
            <p:cNvPr id="16" name="Group 15"/>
            <p:cNvGrpSpPr/>
            <p:nvPr/>
          </p:nvGrpSpPr>
          <p:grpSpPr>
            <a:xfrm>
              <a:off x="1583667" y="3717032"/>
              <a:ext cx="5796644" cy="1224136"/>
              <a:chOff x="1367644" y="1376772"/>
              <a:chExt cx="5796644" cy="1224136"/>
            </a:xfrm>
          </p:grpSpPr>
          <p:sp>
            <p:nvSpPr>
              <p:cNvPr id="17" name="Rectangle 16"/>
              <p:cNvSpPr/>
              <p:nvPr/>
            </p:nvSpPr>
            <p:spPr>
              <a:xfrm>
                <a:off x="2951820" y="1772816"/>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rot="16200000">
                <a:off x="1943218" y="1197242"/>
                <a:ext cx="432048" cy="1583196"/>
              </a:xfrm>
              <a:prstGeom prst="triangle">
                <a:avLst>
                  <a:gd name="adj" fmla="val 54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rapezoid 18"/>
              <p:cNvSpPr/>
              <p:nvPr/>
            </p:nvSpPr>
            <p:spPr>
              <a:xfrm>
                <a:off x="6515236" y="1376772"/>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rapezoid 19"/>
              <p:cNvSpPr/>
              <p:nvPr/>
            </p:nvSpPr>
            <p:spPr>
              <a:xfrm rot="10800000">
                <a:off x="6515236" y="2204864"/>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rapezoid 20"/>
            <p:cNvSpPr/>
            <p:nvPr/>
          </p:nvSpPr>
          <p:spPr>
            <a:xfrm rot="5400000">
              <a:off x="7290301" y="4203086"/>
              <a:ext cx="432048" cy="252028"/>
            </a:xfrm>
            <a:prstGeom prst="trapezoid">
              <a:avLst>
                <a:gd name="adj" fmla="val 358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5108142" y="4195472"/>
            <a:ext cx="2304256" cy="369332"/>
          </a:xfrm>
          <a:prstGeom prst="rect">
            <a:avLst/>
          </a:prstGeom>
          <a:noFill/>
        </p:spPr>
        <p:txBody>
          <a:bodyPr wrap="square" rtlCol="0">
            <a:spAutoFit/>
          </a:bodyPr>
          <a:lstStyle/>
          <a:p>
            <a:r>
              <a:rPr lang="en-US" dirty="0"/>
              <a:t>Better Configuration</a:t>
            </a:r>
          </a:p>
        </p:txBody>
      </p:sp>
      <p:sp>
        <p:nvSpPr>
          <p:cNvPr id="24" name="TextBox 23"/>
          <p:cNvSpPr txBox="1"/>
          <p:nvPr/>
        </p:nvSpPr>
        <p:spPr>
          <a:xfrm>
            <a:off x="3898776" y="296653"/>
            <a:ext cx="4465476" cy="584775"/>
          </a:xfrm>
          <a:prstGeom prst="rect">
            <a:avLst/>
          </a:prstGeom>
          <a:noFill/>
        </p:spPr>
        <p:txBody>
          <a:bodyPr wrap="square" rtlCol="0">
            <a:spAutoFit/>
          </a:bodyPr>
          <a:lstStyle/>
          <a:p>
            <a:pPr algn="ctr"/>
            <a:r>
              <a:rPr lang="en-US" sz="3200" dirty="0"/>
              <a:t>Base Drag</a:t>
            </a:r>
          </a:p>
        </p:txBody>
      </p:sp>
      <p:sp>
        <p:nvSpPr>
          <p:cNvPr id="25" name="Right Arrow 24"/>
          <p:cNvSpPr/>
          <p:nvPr/>
        </p:nvSpPr>
        <p:spPr>
          <a:xfrm>
            <a:off x="8446627" y="1643834"/>
            <a:ext cx="637707" cy="50405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8724292" y="4185084"/>
            <a:ext cx="432048"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11424" y="2687951"/>
            <a:ext cx="10477164" cy="830997"/>
          </a:xfrm>
          <a:prstGeom prst="rect">
            <a:avLst/>
          </a:prstGeom>
          <a:noFill/>
        </p:spPr>
        <p:txBody>
          <a:bodyPr wrap="square" rtlCol="0">
            <a:spAutoFit/>
          </a:bodyPr>
          <a:lstStyle/>
          <a:p>
            <a:r>
              <a:rPr lang="en-US" sz="2400" dirty="0"/>
              <a:t>The wide base of this rocket causes flow separation and high pressure drag at the back of the rocket.</a:t>
            </a:r>
          </a:p>
        </p:txBody>
      </p:sp>
      <p:sp>
        <p:nvSpPr>
          <p:cNvPr id="4" name="TextBox 3"/>
          <p:cNvSpPr txBox="1"/>
          <p:nvPr/>
        </p:nvSpPr>
        <p:spPr>
          <a:xfrm>
            <a:off x="911424" y="5245845"/>
            <a:ext cx="10909212" cy="1200329"/>
          </a:xfrm>
          <a:prstGeom prst="rect">
            <a:avLst/>
          </a:prstGeom>
          <a:noFill/>
        </p:spPr>
        <p:txBody>
          <a:bodyPr wrap="square" rtlCol="0">
            <a:spAutoFit/>
          </a:bodyPr>
          <a:lstStyle/>
          <a:p>
            <a:r>
              <a:rPr lang="en-US" sz="2400" dirty="0"/>
              <a:t>Tapering the back of the rocket allows the flow to curve around more easily and reduces the size of the low pressure area behind the rocket.  The tapered section is know as a “</a:t>
            </a:r>
            <a:r>
              <a:rPr lang="en-US" sz="2400" b="1" dirty="0"/>
              <a:t>boat tail</a:t>
            </a:r>
            <a:r>
              <a:rPr lang="en-US" sz="2400" dirty="0"/>
              <a:t>”, and they can be a little tricky to construct…</a:t>
            </a:r>
          </a:p>
        </p:txBody>
      </p:sp>
    </p:spTree>
    <p:extLst>
      <p:ext uri="{BB962C8B-B14F-4D97-AF65-F5344CB8AC3E}">
        <p14:creationId xmlns:p14="http://schemas.microsoft.com/office/powerpoint/2010/main" val="340726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12</a:t>
            </a:fld>
            <a:endParaRPr lang="en-US"/>
          </a:p>
        </p:txBody>
      </p:sp>
      <p:grpSp>
        <p:nvGrpSpPr>
          <p:cNvPr id="3" name="Group 2"/>
          <p:cNvGrpSpPr/>
          <p:nvPr/>
        </p:nvGrpSpPr>
        <p:grpSpPr>
          <a:xfrm>
            <a:off x="2495600" y="2276872"/>
            <a:ext cx="6048672" cy="1224136"/>
            <a:chOff x="1583667" y="3717032"/>
            <a:chExt cx="6048672" cy="1224136"/>
          </a:xfrm>
        </p:grpSpPr>
        <p:grpSp>
          <p:nvGrpSpPr>
            <p:cNvPr id="4" name="Group 3"/>
            <p:cNvGrpSpPr/>
            <p:nvPr/>
          </p:nvGrpSpPr>
          <p:grpSpPr>
            <a:xfrm>
              <a:off x="1583667" y="3717032"/>
              <a:ext cx="5796644" cy="1224136"/>
              <a:chOff x="1367644" y="1376772"/>
              <a:chExt cx="5796644" cy="1224136"/>
            </a:xfrm>
          </p:grpSpPr>
          <p:sp>
            <p:nvSpPr>
              <p:cNvPr id="6" name="Rectangle 5"/>
              <p:cNvSpPr/>
              <p:nvPr/>
            </p:nvSpPr>
            <p:spPr>
              <a:xfrm>
                <a:off x="2951820" y="1772816"/>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16200000">
                <a:off x="1943218" y="1197242"/>
                <a:ext cx="432048" cy="1583196"/>
              </a:xfrm>
              <a:prstGeom prst="triangle">
                <a:avLst>
                  <a:gd name="adj" fmla="val 54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p:cNvSpPr/>
              <p:nvPr/>
            </p:nvSpPr>
            <p:spPr>
              <a:xfrm>
                <a:off x="6515236" y="1376772"/>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p:cNvSpPr/>
              <p:nvPr/>
            </p:nvSpPr>
            <p:spPr>
              <a:xfrm rot="10800000">
                <a:off x="6515236" y="2204864"/>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rapezoid 4"/>
            <p:cNvSpPr/>
            <p:nvPr/>
          </p:nvSpPr>
          <p:spPr>
            <a:xfrm rot="5400000">
              <a:off x="7290301" y="4203086"/>
              <a:ext cx="432048" cy="252028"/>
            </a:xfrm>
            <a:prstGeom prst="trapezoid">
              <a:avLst>
                <a:gd name="adj" fmla="val 358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1487488" y="4243697"/>
            <a:ext cx="8892988" cy="461665"/>
          </a:xfrm>
          <a:prstGeom prst="rect">
            <a:avLst/>
          </a:prstGeom>
          <a:noFill/>
        </p:spPr>
        <p:txBody>
          <a:bodyPr wrap="square" rtlCol="0">
            <a:spAutoFit/>
          </a:bodyPr>
          <a:lstStyle/>
          <a:p>
            <a:r>
              <a:rPr lang="en-US" sz="2400" dirty="0"/>
              <a:t>Even with a boat tail, there is going to be base drag on the body tube.  </a:t>
            </a:r>
          </a:p>
        </p:txBody>
      </p:sp>
      <p:sp>
        <p:nvSpPr>
          <p:cNvPr id="14" name="TextBox 13"/>
          <p:cNvSpPr txBox="1"/>
          <p:nvPr/>
        </p:nvSpPr>
        <p:spPr>
          <a:xfrm>
            <a:off x="3898776" y="296653"/>
            <a:ext cx="4465476" cy="584775"/>
          </a:xfrm>
          <a:prstGeom prst="rect">
            <a:avLst/>
          </a:prstGeom>
          <a:noFill/>
        </p:spPr>
        <p:txBody>
          <a:bodyPr wrap="square" rtlCol="0">
            <a:spAutoFit/>
          </a:bodyPr>
          <a:lstStyle/>
          <a:p>
            <a:pPr algn="ctr"/>
            <a:r>
              <a:rPr lang="en-US" sz="3200" dirty="0"/>
              <a:t>Base Drag - Coasting</a:t>
            </a:r>
          </a:p>
        </p:txBody>
      </p:sp>
      <p:grpSp>
        <p:nvGrpSpPr>
          <p:cNvPr id="19" name="Group 18"/>
          <p:cNvGrpSpPr/>
          <p:nvPr/>
        </p:nvGrpSpPr>
        <p:grpSpPr>
          <a:xfrm>
            <a:off x="6816080" y="2441489"/>
            <a:ext cx="1916588" cy="447451"/>
            <a:chOff x="5548544" y="2507515"/>
            <a:chExt cx="1660124" cy="306706"/>
          </a:xfrm>
        </p:grpSpPr>
        <p:sp>
          <p:nvSpPr>
            <p:cNvPr id="15" name="Freeform 14"/>
            <p:cNvSpPr/>
            <p:nvPr/>
          </p:nvSpPr>
          <p:spPr>
            <a:xfrm>
              <a:off x="5548544" y="2592280"/>
              <a:ext cx="1660124" cy="221941"/>
            </a:xfrm>
            <a:custGeom>
              <a:avLst/>
              <a:gdLst>
                <a:gd name="connsiteX0" fmla="*/ 0 w 1660124"/>
                <a:gd name="connsiteY0" fmla="*/ 0 h 221941"/>
                <a:gd name="connsiteX1" fmla="*/ 1003176 w 1660124"/>
                <a:gd name="connsiteY1" fmla="*/ 0 h 221941"/>
                <a:gd name="connsiteX2" fmla="*/ 1322773 w 1660124"/>
                <a:gd name="connsiteY2" fmla="*/ 17755 h 221941"/>
                <a:gd name="connsiteX3" fmla="*/ 1589103 w 1660124"/>
                <a:gd name="connsiteY3" fmla="*/ 142042 h 221941"/>
                <a:gd name="connsiteX4" fmla="*/ 1660124 w 1660124"/>
                <a:gd name="connsiteY4" fmla="*/ 221941 h 221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0124" h="221941">
                  <a:moveTo>
                    <a:pt x="0" y="0"/>
                  </a:moveTo>
                  <a:lnTo>
                    <a:pt x="1003176" y="0"/>
                  </a:lnTo>
                  <a:cubicBezTo>
                    <a:pt x="1223638" y="2959"/>
                    <a:pt x="1225119" y="-5919"/>
                    <a:pt x="1322773" y="17755"/>
                  </a:cubicBezTo>
                  <a:cubicBezTo>
                    <a:pt x="1420427" y="41429"/>
                    <a:pt x="1532878" y="108011"/>
                    <a:pt x="1589103" y="142042"/>
                  </a:cubicBezTo>
                  <a:cubicBezTo>
                    <a:pt x="1645328" y="176073"/>
                    <a:pt x="1652726" y="199007"/>
                    <a:pt x="1660124" y="22194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5548544" y="2507515"/>
              <a:ext cx="1660124" cy="237409"/>
            </a:xfrm>
            <a:custGeom>
              <a:avLst/>
              <a:gdLst>
                <a:gd name="connsiteX0" fmla="*/ 0 w 1660124"/>
                <a:gd name="connsiteY0" fmla="*/ 0 h 221941"/>
                <a:gd name="connsiteX1" fmla="*/ 1003176 w 1660124"/>
                <a:gd name="connsiteY1" fmla="*/ 0 h 221941"/>
                <a:gd name="connsiteX2" fmla="*/ 1322773 w 1660124"/>
                <a:gd name="connsiteY2" fmla="*/ 17755 h 221941"/>
                <a:gd name="connsiteX3" fmla="*/ 1589103 w 1660124"/>
                <a:gd name="connsiteY3" fmla="*/ 142042 h 221941"/>
                <a:gd name="connsiteX4" fmla="*/ 1660124 w 1660124"/>
                <a:gd name="connsiteY4" fmla="*/ 221941 h 221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0124" h="221941">
                  <a:moveTo>
                    <a:pt x="0" y="0"/>
                  </a:moveTo>
                  <a:lnTo>
                    <a:pt x="1003176" y="0"/>
                  </a:lnTo>
                  <a:cubicBezTo>
                    <a:pt x="1223638" y="2959"/>
                    <a:pt x="1225119" y="-5919"/>
                    <a:pt x="1322773" y="17755"/>
                  </a:cubicBezTo>
                  <a:cubicBezTo>
                    <a:pt x="1420427" y="41429"/>
                    <a:pt x="1532878" y="108011"/>
                    <a:pt x="1589103" y="142042"/>
                  </a:cubicBezTo>
                  <a:cubicBezTo>
                    <a:pt x="1645328" y="176073"/>
                    <a:pt x="1652726" y="199007"/>
                    <a:pt x="1660124" y="22194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flipV="1">
            <a:off x="6816080" y="2924941"/>
            <a:ext cx="1912152" cy="421941"/>
            <a:chOff x="5548544" y="2505857"/>
            <a:chExt cx="1660124" cy="308364"/>
          </a:xfrm>
        </p:grpSpPr>
        <p:sp>
          <p:nvSpPr>
            <p:cNvPr id="21" name="Freeform 20"/>
            <p:cNvSpPr/>
            <p:nvPr/>
          </p:nvSpPr>
          <p:spPr>
            <a:xfrm>
              <a:off x="5548544" y="2592280"/>
              <a:ext cx="1660124" cy="221941"/>
            </a:xfrm>
            <a:custGeom>
              <a:avLst/>
              <a:gdLst>
                <a:gd name="connsiteX0" fmla="*/ 0 w 1660124"/>
                <a:gd name="connsiteY0" fmla="*/ 0 h 221941"/>
                <a:gd name="connsiteX1" fmla="*/ 1003176 w 1660124"/>
                <a:gd name="connsiteY1" fmla="*/ 0 h 221941"/>
                <a:gd name="connsiteX2" fmla="*/ 1322773 w 1660124"/>
                <a:gd name="connsiteY2" fmla="*/ 17755 h 221941"/>
                <a:gd name="connsiteX3" fmla="*/ 1589103 w 1660124"/>
                <a:gd name="connsiteY3" fmla="*/ 142042 h 221941"/>
                <a:gd name="connsiteX4" fmla="*/ 1660124 w 1660124"/>
                <a:gd name="connsiteY4" fmla="*/ 221941 h 221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0124" h="221941">
                  <a:moveTo>
                    <a:pt x="0" y="0"/>
                  </a:moveTo>
                  <a:lnTo>
                    <a:pt x="1003176" y="0"/>
                  </a:lnTo>
                  <a:cubicBezTo>
                    <a:pt x="1223638" y="2959"/>
                    <a:pt x="1225119" y="-5919"/>
                    <a:pt x="1322773" y="17755"/>
                  </a:cubicBezTo>
                  <a:cubicBezTo>
                    <a:pt x="1420427" y="41429"/>
                    <a:pt x="1532878" y="108011"/>
                    <a:pt x="1589103" y="142042"/>
                  </a:cubicBezTo>
                  <a:cubicBezTo>
                    <a:pt x="1645328" y="176073"/>
                    <a:pt x="1652726" y="199007"/>
                    <a:pt x="1660124" y="22194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5548544" y="2505857"/>
              <a:ext cx="1660124" cy="239067"/>
            </a:xfrm>
            <a:custGeom>
              <a:avLst/>
              <a:gdLst>
                <a:gd name="connsiteX0" fmla="*/ 0 w 1660124"/>
                <a:gd name="connsiteY0" fmla="*/ 0 h 221941"/>
                <a:gd name="connsiteX1" fmla="*/ 1003176 w 1660124"/>
                <a:gd name="connsiteY1" fmla="*/ 0 h 221941"/>
                <a:gd name="connsiteX2" fmla="*/ 1322773 w 1660124"/>
                <a:gd name="connsiteY2" fmla="*/ 17755 h 221941"/>
                <a:gd name="connsiteX3" fmla="*/ 1589103 w 1660124"/>
                <a:gd name="connsiteY3" fmla="*/ 142042 h 221941"/>
                <a:gd name="connsiteX4" fmla="*/ 1660124 w 1660124"/>
                <a:gd name="connsiteY4" fmla="*/ 221941 h 221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0124" h="221941">
                  <a:moveTo>
                    <a:pt x="0" y="0"/>
                  </a:moveTo>
                  <a:lnTo>
                    <a:pt x="1003176" y="0"/>
                  </a:lnTo>
                  <a:cubicBezTo>
                    <a:pt x="1223638" y="2959"/>
                    <a:pt x="1225119" y="-5919"/>
                    <a:pt x="1322773" y="17755"/>
                  </a:cubicBezTo>
                  <a:cubicBezTo>
                    <a:pt x="1420427" y="41429"/>
                    <a:pt x="1532878" y="108011"/>
                    <a:pt x="1589103" y="142042"/>
                  </a:cubicBezTo>
                  <a:cubicBezTo>
                    <a:pt x="1645328" y="176073"/>
                    <a:pt x="1652726" y="199007"/>
                    <a:pt x="1660124" y="22194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8759302" y="2787588"/>
            <a:ext cx="1260629" cy="243394"/>
            <a:chOff x="7235301" y="2787588"/>
            <a:chExt cx="1260629" cy="243394"/>
          </a:xfrm>
        </p:grpSpPr>
        <p:sp>
          <p:nvSpPr>
            <p:cNvPr id="23" name="Freeform 22"/>
            <p:cNvSpPr/>
            <p:nvPr/>
          </p:nvSpPr>
          <p:spPr>
            <a:xfrm>
              <a:off x="7235301" y="2787588"/>
              <a:ext cx="1233996" cy="142043"/>
            </a:xfrm>
            <a:custGeom>
              <a:avLst/>
              <a:gdLst>
                <a:gd name="connsiteX0" fmla="*/ 0 w 1233996"/>
                <a:gd name="connsiteY0" fmla="*/ 17756 h 142043"/>
                <a:gd name="connsiteX1" fmla="*/ 44388 w 1233996"/>
                <a:gd name="connsiteY1" fmla="*/ 26633 h 142043"/>
                <a:gd name="connsiteX2" fmla="*/ 71021 w 1233996"/>
                <a:gd name="connsiteY2" fmla="*/ 44389 h 142043"/>
                <a:gd name="connsiteX3" fmla="*/ 115410 w 1233996"/>
                <a:gd name="connsiteY3" fmla="*/ 53266 h 142043"/>
                <a:gd name="connsiteX4" fmla="*/ 142043 w 1233996"/>
                <a:gd name="connsiteY4" fmla="*/ 71022 h 142043"/>
                <a:gd name="connsiteX5" fmla="*/ 239697 w 1233996"/>
                <a:gd name="connsiteY5" fmla="*/ 71022 h 142043"/>
                <a:gd name="connsiteX6" fmla="*/ 266330 w 1233996"/>
                <a:gd name="connsiteY6" fmla="*/ 62144 h 142043"/>
                <a:gd name="connsiteX7" fmla="*/ 337351 w 1233996"/>
                <a:gd name="connsiteY7" fmla="*/ 35511 h 142043"/>
                <a:gd name="connsiteX8" fmla="*/ 355107 w 1233996"/>
                <a:gd name="connsiteY8" fmla="*/ 17756 h 142043"/>
                <a:gd name="connsiteX9" fmla="*/ 408373 w 1233996"/>
                <a:gd name="connsiteY9" fmla="*/ 0 h 142043"/>
                <a:gd name="connsiteX10" fmla="*/ 506027 w 1233996"/>
                <a:gd name="connsiteY10" fmla="*/ 8878 h 142043"/>
                <a:gd name="connsiteX11" fmla="*/ 559293 w 1233996"/>
                <a:gd name="connsiteY11" fmla="*/ 26633 h 142043"/>
                <a:gd name="connsiteX12" fmla="*/ 630315 w 1233996"/>
                <a:gd name="connsiteY12" fmla="*/ 88777 h 142043"/>
                <a:gd name="connsiteX13" fmla="*/ 727969 w 1233996"/>
                <a:gd name="connsiteY13" fmla="*/ 115410 h 142043"/>
                <a:gd name="connsiteX14" fmla="*/ 905522 w 1233996"/>
                <a:gd name="connsiteY14" fmla="*/ 106532 h 142043"/>
                <a:gd name="connsiteX15" fmla="*/ 932155 w 1233996"/>
                <a:gd name="connsiteY15" fmla="*/ 88777 h 142043"/>
                <a:gd name="connsiteX16" fmla="*/ 967666 w 1233996"/>
                <a:gd name="connsiteY16" fmla="*/ 79899 h 142043"/>
                <a:gd name="connsiteX17" fmla="*/ 1136342 w 1233996"/>
                <a:gd name="connsiteY17" fmla="*/ 88777 h 142043"/>
                <a:gd name="connsiteX18" fmla="*/ 1162975 w 1233996"/>
                <a:gd name="connsiteY18" fmla="*/ 106532 h 142043"/>
                <a:gd name="connsiteX19" fmla="*/ 1189608 w 1233996"/>
                <a:gd name="connsiteY19" fmla="*/ 115410 h 142043"/>
                <a:gd name="connsiteX20" fmla="*/ 1216241 w 1233996"/>
                <a:gd name="connsiteY20" fmla="*/ 133165 h 142043"/>
                <a:gd name="connsiteX21" fmla="*/ 1233996 w 1233996"/>
                <a:gd name="connsiteY21" fmla="*/ 142043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3996" h="142043">
                  <a:moveTo>
                    <a:pt x="0" y="17756"/>
                  </a:moveTo>
                  <a:cubicBezTo>
                    <a:pt x="14796" y="20715"/>
                    <a:pt x="30260" y="21335"/>
                    <a:pt x="44388" y="26633"/>
                  </a:cubicBezTo>
                  <a:cubicBezTo>
                    <a:pt x="54378" y="30379"/>
                    <a:pt x="61031" y="40643"/>
                    <a:pt x="71021" y="44389"/>
                  </a:cubicBezTo>
                  <a:cubicBezTo>
                    <a:pt x="85150" y="49687"/>
                    <a:pt x="100614" y="50307"/>
                    <a:pt x="115410" y="53266"/>
                  </a:cubicBezTo>
                  <a:cubicBezTo>
                    <a:pt x="124288" y="59185"/>
                    <a:pt x="132500" y="66250"/>
                    <a:pt x="142043" y="71022"/>
                  </a:cubicBezTo>
                  <a:cubicBezTo>
                    <a:pt x="178170" y="89085"/>
                    <a:pt x="192891" y="76872"/>
                    <a:pt x="239697" y="71022"/>
                  </a:cubicBezTo>
                  <a:cubicBezTo>
                    <a:pt x="248575" y="68063"/>
                    <a:pt x="257332" y="64715"/>
                    <a:pt x="266330" y="62144"/>
                  </a:cubicBezTo>
                  <a:cubicBezTo>
                    <a:pt x="300488" y="52384"/>
                    <a:pt x="306321" y="56198"/>
                    <a:pt x="337351" y="35511"/>
                  </a:cubicBezTo>
                  <a:cubicBezTo>
                    <a:pt x="344315" y="30868"/>
                    <a:pt x="347621" y="21499"/>
                    <a:pt x="355107" y="17756"/>
                  </a:cubicBezTo>
                  <a:cubicBezTo>
                    <a:pt x="371847" y="9386"/>
                    <a:pt x="408373" y="0"/>
                    <a:pt x="408373" y="0"/>
                  </a:cubicBezTo>
                  <a:cubicBezTo>
                    <a:pt x="440924" y="2959"/>
                    <a:pt x="473839" y="3198"/>
                    <a:pt x="506027" y="8878"/>
                  </a:cubicBezTo>
                  <a:cubicBezTo>
                    <a:pt x="524458" y="12131"/>
                    <a:pt x="559293" y="26633"/>
                    <a:pt x="559293" y="26633"/>
                  </a:cubicBezTo>
                  <a:cubicBezTo>
                    <a:pt x="576676" y="44016"/>
                    <a:pt x="603888" y="77032"/>
                    <a:pt x="630315" y="88777"/>
                  </a:cubicBezTo>
                  <a:cubicBezTo>
                    <a:pt x="667176" y="105159"/>
                    <a:pt x="689996" y="107815"/>
                    <a:pt x="727969" y="115410"/>
                  </a:cubicBezTo>
                  <a:cubicBezTo>
                    <a:pt x="787153" y="112451"/>
                    <a:pt x="846761" y="114196"/>
                    <a:pt x="905522" y="106532"/>
                  </a:cubicBezTo>
                  <a:cubicBezTo>
                    <a:pt x="916102" y="105152"/>
                    <a:pt x="922348" y="92980"/>
                    <a:pt x="932155" y="88777"/>
                  </a:cubicBezTo>
                  <a:cubicBezTo>
                    <a:pt x="943370" y="83971"/>
                    <a:pt x="955829" y="82858"/>
                    <a:pt x="967666" y="79899"/>
                  </a:cubicBezTo>
                  <a:cubicBezTo>
                    <a:pt x="1023891" y="82858"/>
                    <a:pt x="1080555" y="81170"/>
                    <a:pt x="1136342" y="88777"/>
                  </a:cubicBezTo>
                  <a:cubicBezTo>
                    <a:pt x="1146914" y="90219"/>
                    <a:pt x="1153432" y="101760"/>
                    <a:pt x="1162975" y="106532"/>
                  </a:cubicBezTo>
                  <a:cubicBezTo>
                    <a:pt x="1171345" y="110717"/>
                    <a:pt x="1181238" y="111225"/>
                    <a:pt x="1189608" y="115410"/>
                  </a:cubicBezTo>
                  <a:cubicBezTo>
                    <a:pt x="1199151" y="120182"/>
                    <a:pt x="1207092" y="127676"/>
                    <a:pt x="1216241" y="133165"/>
                  </a:cubicBezTo>
                  <a:cubicBezTo>
                    <a:pt x="1221915" y="136569"/>
                    <a:pt x="1228078" y="139084"/>
                    <a:pt x="1233996" y="142043"/>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7261934" y="2888939"/>
              <a:ext cx="1233996" cy="142043"/>
            </a:xfrm>
            <a:custGeom>
              <a:avLst/>
              <a:gdLst>
                <a:gd name="connsiteX0" fmla="*/ 0 w 1233996"/>
                <a:gd name="connsiteY0" fmla="*/ 17756 h 142043"/>
                <a:gd name="connsiteX1" fmla="*/ 44388 w 1233996"/>
                <a:gd name="connsiteY1" fmla="*/ 26633 h 142043"/>
                <a:gd name="connsiteX2" fmla="*/ 71021 w 1233996"/>
                <a:gd name="connsiteY2" fmla="*/ 44389 h 142043"/>
                <a:gd name="connsiteX3" fmla="*/ 115410 w 1233996"/>
                <a:gd name="connsiteY3" fmla="*/ 53266 h 142043"/>
                <a:gd name="connsiteX4" fmla="*/ 142043 w 1233996"/>
                <a:gd name="connsiteY4" fmla="*/ 71022 h 142043"/>
                <a:gd name="connsiteX5" fmla="*/ 239697 w 1233996"/>
                <a:gd name="connsiteY5" fmla="*/ 71022 h 142043"/>
                <a:gd name="connsiteX6" fmla="*/ 266330 w 1233996"/>
                <a:gd name="connsiteY6" fmla="*/ 62144 h 142043"/>
                <a:gd name="connsiteX7" fmla="*/ 337351 w 1233996"/>
                <a:gd name="connsiteY7" fmla="*/ 35511 h 142043"/>
                <a:gd name="connsiteX8" fmla="*/ 355107 w 1233996"/>
                <a:gd name="connsiteY8" fmla="*/ 17756 h 142043"/>
                <a:gd name="connsiteX9" fmla="*/ 408373 w 1233996"/>
                <a:gd name="connsiteY9" fmla="*/ 0 h 142043"/>
                <a:gd name="connsiteX10" fmla="*/ 506027 w 1233996"/>
                <a:gd name="connsiteY10" fmla="*/ 8878 h 142043"/>
                <a:gd name="connsiteX11" fmla="*/ 559293 w 1233996"/>
                <a:gd name="connsiteY11" fmla="*/ 26633 h 142043"/>
                <a:gd name="connsiteX12" fmla="*/ 630315 w 1233996"/>
                <a:gd name="connsiteY12" fmla="*/ 88777 h 142043"/>
                <a:gd name="connsiteX13" fmla="*/ 727969 w 1233996"/>
                <a:gd name="connsiteY13" fmla="*/ 115410 h 142043"/>
                <a:gd name="connsiteX14" fmla="*/ 905522 w 1233996"/>
                <a:gd name="connsiteY14" fmla="*/ 106532 h 142043"/>
                <a:gd name="connsiteX15" fmla="*/ 932155 w 1233996"/>
                <a:gd name="connsiteY15" fmla="*/ 88777 h 142043"/>
                <a:gd name="connsiteX16" fmla="*/ 967666 w 1233996"/>
                <a:gd name="connsiteY16" fmla="*/ 79899 h 142043"/>
                <a:gd name="connsiteX17" fmla="*/ 1136342 w 1233996"/>
                <a:gd name="connsiteY17" fmla="*/ 88777 h 142043"/>
                <a:gd name="connsiteX18" fmla="*/ 1162975 w 1233996"/>
                <a:gd name="connsiteY18" fmla="*/ 106532 h 142043"/>
                <a:gd name="connsiteX19" fmla="*/ 1189608 w 1233996"/>
                <a:gd name="connsiteY19" fmla="*/ 115410 h 142043"/>
                <a:gd name="connsiteX20" fmla="*/ 1216241 w 1233996"/>
                <a:gd name="connsiteY20" fmla="*/ 133165 h 142043"/>
                <a:gd name="connsiteX21" fmla="*/ 1233996 w 1233996"/>
                <a:gd name="connsiteY21" fmla="*/ 142043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3996" h="142043">
                  <a:moveTo>
                    <a:pt x="0" y="17756"/>
                  </a:moveTo>
                  <a:cubicBezTo>
                    <a:pt x="14796" y="20715"/>
                    <a:pt x="30260" y="21335"/>
                    <a:pt x="44388" y="26633"/>
                  </a:cubicBezTo>
                  <a:cubicBezTo>
                    <a:pt x="54378" y="30379"/>
                    <a:pt x="61031" y="40643"/>
                    <a:pt x="71021" y="44389"/>
                  </a:cubicBezTo>
                  <a:cubicBezTo>
                    <a:pt x="85150" y="49687"/>
                    <a:pt x="100614" y="50307"/>
                    <a:pt x="115410" y="53266"/>
                  </a:cubicBezTo>
                  <a:cubicBezTo>
                    <a:pt x="124288" y="59185"/>
                    <a:pt x="132500" y="66250"/>
                    <a:pt x="142043" y="71022"/>
                  </a:cubicBezTo>
                  <a:cubicBezTo>
                    <a:pt x="178170" y="89085"/>
                    <a:pt x="192891" y="76872"/>
                    <a:pt x="239697" y="71022"/>
                  </a:cubicBezTo>
                  <a:cubicBezTo>
                    <a:pt x="248575" y="68063"/>
                    <a:pt x="257332" y="64715"/>
                    <a:pt x="266330" y="62144"/>
                  </a:cubicBezTo>
                  <a:cubicBezTo>
                    <a:pt x="300488" y="52384"/>
                    <a:pt x="306321" y="56198"/>
                    <a:pt x="337351" y="35511"/>
                  </a:cubicBezTo>
                  <a:cubicBezTo>
                    <a:pt x="344315" y="30868"/>
                    <a:pt x="347621" y="21499"/>
                    <a:pt x="355107" y="17756"/>
                  </a:cubicBezTo>
                  <a:cubicBezTo>
                    <a:pt x="371847" y="9386"/>
                    <a:pt x="408373" y="0"/>
                    <a:pt x="408373" y="0"/>
                  </a:cubicBezTo>
                  <a:cubicBezTo>
                    <a:pt x="440924" y="2959"/>
                    <a:pt x="473839" y="3198"/>
                    <a:pt x="506027" y="8878"/>
                  </a:cubicBezTo>
                  <a:cubicBezTo>
                    <a:pt x="524458" y="12131"/>
                    <a:pt x="559293" y="26633"/>
                    <a:pt x="559293" y="26633"/>
                  </a:cubicBezTo>
                  <a:cubicBezTo>
                    <a:pt x="576676" y="44016"/>
                    <a:pt x="603888" y="77032"/>
                    <a:pt x="630315" y="88777"/>
                  </a:cubicBezTo>
                  <a:cubicBezTo>
                    <a:pt x="667176" y="105159"/>
                    <a:pt x="689996" y="107815"/>
                    <a:pt x="727969" y="115410"/>
                  </a:cubicBezTo>
                  <a:cubicBezTo>
                    <a:pt x="787153" y="112451"/>
                    <a:pt x="846761" y="114196"/>
                    <a:pt x="905522" y="106532"/>
                  </a:cubicBezTo>
                  <a:cubicBezTo>
                    <a:pt x="916102" y="105152"/>
                    <a:pt x="922348" y="92980"/>
                    <a:pt x="932155" y="88777"/>
                  </a:cubicBezTo>
                  <a:cubicBezTo>
                    <a:pt x="943370" y="83971"/>
                    <a:pt x="955829" y="82858"/>
                    <a:pt x="967666" y="79899"/>
                  </a:cubicBezTo>
                  <a:cubicBezTo>
                    <a:pt x="1023891" y="82858"/>
                    <a:pt x="1080555" y="81170"/>
                    <a:pt x="1136342" y="88777"/>
                  </a:cubicBezTo>
                  <a:cubicBezTo>
                    <a:pt x="1146914" y="90219"/>
                    <a:pt x="1153432" y="101760"/>
                    <a:pt x="1162975" y="106532"/>
                  </a:cubicBezTo>
                  <a:cubicBezTo>
                    <a:pt x="1171345" y="110717"/>
                    <a:pt x="1181238" y="111225"/>
                    <a:pt x="1189608" y="115410"/>
                  </a:cubicBezTo>
                  <a:cubicBezTo>
                    <a:pt x="1199151" y="120182"/>
                    <a:pt x="1207092" y="127676"/>
                    <a:pt x="1216241" y="133165"/>
                  </a:cubicBezTo>
                  <a:cubicBezTo>
                    <a:pt x="1221915" y="136569"/>
                    <a:pt x="1228078" y="139084"/>
                    <a:pt x="1233996" y="142043"/>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rot="207701" flipV="1">
            <a:off x="8745984" y="2896475"/>
            <a:ext cx="1260629" cy="210504"/>
            <a:chOff x="7235301" y="2787588"/>
            <a:chExt cx="1260629" cy="243394"/>
          </a:xfrm>
        </p:grpSpPr>
        <p:sp>
          <p:nvSpPr>
            <p:cNvPr id="28" name="Freeform 27"/>
            <p:cNvSpPr/>
            <p:nvPr/>
          </p:nvSpPr>
          <p:spPr>
            <a:xfrm>
              <a:off x="7235301" y="2787588"/>
              <a:ext cx="1233996" cy="142043"/>
            </a:xfrm>
            <a:custGeom>
              <a:avLst/>
              <a:gdLst>
                <a:gd name="connsiteX0" fmla="*/ 0 w 1233996"/>
                <a:gd name="connsiteY0" fmla="*/ 17756 h 142043"/>
                <a:gd name="connsiteX1" fmla="*/ 44388 w 1233996"/>
                <a:gd name="connsiteY1" fmla="*/ 26633 h 142043"/>
                <a:gd name="connsiteX2" fmla="*/ 71021 w 1233996"/>
                <a:gd name="connsiteY2" fmla="*/ 44389 h 142043"/>
                <a:gd name="connsiteX3" fmla="*/ 115410 w 1233996"/>
                <a:gd name="connsiteY3" fmla="*/ 53266 h 142043"/>
                <a:gd name="connsiteX4" fmla="*/ 142043 w 1233996"/>
                <a:gd name="connsiteY4" fmla="*/ 71022 h 142043"/>
                <a:gd name="connsiteX5" fmla="*/ 239697 w 1233996"/>
                <a:gd name="connsiteY5" fmla="*/ 71022 h 142043"/>
                <a:gd name="connsiteX6" fmla="*/ 266330 w 1233996"/>
                <a:gd name="connsiteY6" fmla="*/ 62144 h 142043"/>
                <a:gd name="connsiteX7" fmla="*/ 337351 w 1233996"/>
                <a:gd name="connsiteY7" fmla="*/ 35511 h 142043"/>
                <a:gd name="connsiteX8" fmla="*/ 355107 w 1233996"/>
                <a:gd name="connsiteY8" fmla="*/ 17756 h 142043"/>
                <a:gd name="connsiteX9" fmla="*/ 408373 w 1233996"/>
                <a:gd name="connsiteY9" fmla="*/ 0 h 142043"/>
                <a:gd name="connsiteX10" fmla="*/ 506027 w 1233996"/>
                <a:gd name="connsiteY10" fmla="*/ 8878 h 142043"/>
                <a:gd name="connsiteX11" fmla="*/ 559293 w 1233996"/>
                <a:gd name="connsiteY11" fmla="*/ 26633 h 142043"/>
                <a:gd name="connsiteX12" fmla="*/ 630315 w 1233996"/>
                <a:gd name="connsiteY12" fmla="*/ 88777 h 142043"/>
                <a:gd name="connsiteX13" fmla="*/ 727969 w 1233996"/>
                <a:gd name="connsiteY13" fmla="*/ 115410 h 142043"/>
                <a:gd name="connsiteX14" fmla="*/ 905522 w 1233996"/>
                <a:gd name="connsiteY14" fmla="*/ 106532 h 142043"/>
                <a:gd name="connsiteX15" fmla="*/ 932155 w 1233996"/>
                <a:gd name="connsiteY15" fmla="*/ 88777 h 142043"/>
                <a:gd name="connsiteX16" fmla="*/ 967666 w 1233996"/>
                <a:gd name="connsiteY16" fmla="*/ 79899 h 142043"/>
                <a:gd name="connsiteX17" fmla="*/ 1136342 w 1233996"/>
                <a:gd name="connsiteY17" fmla="*/ 88777 h 142043"/>
                <a:gd name="connsiteX18" fmla="*/ 1162975 w 1233996"/>
                <a:gd name="connsiteY18" fmla="*/ 106532 h 142043"/>
                <a:gd name="connsiteX19" fmla="*/ 1189608 w 1233996"/>
                <a:gd name="connsiteY19" fmla="*/ 115410 h 142043"/>
                <a:gd name="connsiteX20" fmla="*/ 1216241 w 1233996"/>
                <a:gd name="connsiteY20" fmla="*/ 133165 h 142043"/>
                <a:gd name="connsiteX21" fmla="*/ 1233996 w 1233996"/>
                <a:gd name="connsiteY21" fmla="*/ 142043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3996" h="142043">
                  <a:moveTo>
                    <a:pt x="0" y="17756"/>
                  </a:moveTo>
                  <a:cubicBezTo>
                    <a:pt x="14796" y="20715"/>
                    <a:pt x="30260" y="21335"/>
                    <a:pt x="44388" y="26633"/>
                  </a:cubicBezTo>
                  <a:cubicBezTo>
                    <a:pt x="54378" y="30379"/>
                    <a:pt x="61031" y="40643"/>
                    <a:pt x="71021" y="44389"/>
                  </a:cubicBezTo>
                  <a:cubicBezTo>
                    <a:pt x="85150" y="49687"/>
                    <a:pt x="100614" y="50307"/>
                    <a:pt x="115410" y="53266"/>
                  </a:cubicBezTo>
                  <a:cubicBezTo>
                    <a:pt x="124288" y="59185"/>
                    <a:pt x="132500" y="66250"/>
                    <a:pt x="142043" y="71022"/>
                  </a:cubicBezTo>
                  <a:cubicBezTo>
                    <a:pt x="178170" y="89085"/>
                    <a:pt x="192891" y="76872"/>
                    <a:pt x="239697" y="71022"/>
                  </a:cubicBezTo>
                  <a:cubicBezTo>
                    <a:pt x="248575" y="68063"/>
                    <a:pt x="257332" y="64715"/>
                    <a:pt x="266330" y="62144"/>
                  </a:cubicBezTo>
                  <a:cubicBezTo>
                    <a:pt x="300488" y="52384"/>
                    <a:pt x="306321" y="56198"/>
                    <a:pt x="337351" y="35511"/>
                  </a:cubicBezTo>
                  <a:cubicBezTo>
                    <a:pt x="344315" y="30868"/>
                    <a:pt x="347621" y="21499"/>
                    <a:pt x="355107" y="17756"/>
                  </a:cubicBezTo>
                  <a:cubicBezTo>
                    <a:pt x="371847" y="9386"/>
                    <a:pt x="408373" y="0"/>
                    <a:pt x="408373" y="0"/>
                  </a:cubicBezTo>
                  <a:cubicBezTo>
                    <a:pt x="440924" y="2959"/>
                    <a:pt x="473839" y="3198"/>
                    <a:pt x="506027" y="8878"/>
                  </a:cubicBezTo>
                  <a:cubicBezTo>
                    <a:pt x="524458" y="12131"/>
                    <a:pt x="559293" y="26633"/>
                    <a:pt x="559293" y="26633"/>
                  </a:cubicBezTo>
                  <a:cubicBezTo>
                    <a:pt x="576676" y="44016"/>
                    <a:pt x="603888" y="77032"/>
                    <a:pt x="630315" y="88777"/>
                  </a:cubicBezTo>
                  <a:cubicBezTo>
                    <a:pt x="667176" y="105159"/>
                    <a:pt x="689996" y="107815"/>
                    <a:pt x="727969" y="115410"/>
                  </a:cubicBezTo>
                  <a:cubicBezTo>
                    <a:pt x="787153" y="112451"/>
                    <a:pt x="846761" y="114196"/>
                    <a:pt x="905522" y="106532"/>
                  </a:cubicBezTo>
                  <a:cubicBezTo>
                    <a:pt x="916102" y="105152"/>
                    <a:pt x="922348" y="92980"/>
                    <a:pt x="932155" y="88777"/>
                  </a:cubicBezTo>
                  <a:cubicBezTo>
                    <a:pt x="943370" y="83971"/>
                    <a:pt x="955829" y="82858"/>
                    <a:pt x="967666" y="79899"/>
                  </a:cubicBezTo>
                  <a:cubicBezTo>
                    <a:pt x="1023891" y="82858"/>
                    <a:pt x="1080555" y="81170"/>
                    <a:pt x="1136342" y="88777"/>
                  </a:cubicBezTo>
                  <a:cubicBezTo>
                    <a:pt x="1146914" y="90219"/>
                    <a:pt x="1153432" y="101760"/>
                    <a:pt x="1162975" y="106532"/>
                  </a:cubicBezTo>
                  <a:cubicBezTo>
                    <a:pt x="1171345" y="110717"/>
                    <a:pt x="1181238" y="111225"/>
                    <a:pt x="1189608" y="115410"/>
                  </a:cubicBezTo>
                  <a:cubicBezTo>
                    <a:pt x="1199151" y="120182"/>
                    <a:pt x="1207092" y="127676"/>
                    <a:pt x="1216241" y="133165"/>
                  </a:cubicBezTo>
                  <a:cubicBezTo>
                    <a:pt x="1221915" y="136569"/>
                    <a:pt x="1228078" y="139084"/>
                    <a:pt x="1233996" y="142043"/>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7261934" y="2888939"/>
              <a:ext cx="1233996" cy="142043"/>
            </a:xfrm>
            <a:custGeom>
              <a:avLst/>
              <a:gdLst>
                <a:gd name="connsiteX0" fmla="*/ 0 w 1233996"/>
                <a:gd name="connsiteY0" fmla="*/ 17756 h 142043"/>
                <a:gd name="connsiteX1" fmla="*/ 44388 w 1233996"/>
                <a:gd name="connsiteY1" fmla="*/ 26633 h 142043"/>
                <a:gd name="connsiteX2" fmla="*/ 71021 w 1233996"/>
                <a:gd name="connsiteY2" fmla="*/ 44389 h 142043"/>
                <a:gd name="connsiteX3" fmla="*/ 115410 w 1233996"/>
                <a:gd name="connsiteY3" fmla="*/ 53266 h 142043"/>
                <a:gd name="connsiteX4" fmla="*/ 142043 w 1233996"/>
                <a:gd name="connsiteY4" fmla="*/ 71022 h 142043"/>
                <a:gd name="connsiteX5" fmla="*/ 239697 w 1233996"/>
                <a:gd name="connsiteY5" fmla="*/ 71022 h 142043"/>
                <a:gd name="connsiteX6" fmla="*/ 266330 w 1233996"/>
                <a:gd name="connsiteY6" fmla="*/ 62144 h 142043"/>
                <a:gd name="connsiteX7" fmla="*/ 337351 w 1233996"/>
                <a:gd name="connsiteY7" fmla="*/ 35511 h 142043"/>
                <a:gd name="connsiteX8" fmla="*/ 355107 w 1233996"/>
                <a:gd name="connsiteY8" fmla="*/ 17756 h 142043"/>
                <a:gd name="connsiteX9" fmla="*/ 408373 w 1233996"/>
                <a:gd name="connsiteY9" fmla="*/ 0 h 142043"/>
                <a:gd name="connsiteX10" fmla="*/ 506027 w 1233996"/>
                <a:gd name="connsiteY10" fmla="*/ 8878 h 142043"/>
                <a:gd name="connsiteX11" fmla="*/ 559293 w 1233996"/>
                <a:gd name="connsiteY11" fmla="*/ 26633 h 142043"/>
                <a:gd name="connsiteX12" fmla="*/ 630315 w 1233996"/>
                <a:gd name="connsiteY12" fmla="*/ 88777 h 142043"/>
                <a:gd name="connsiteX13" fmla="*/ 727969 w 1233996"/>
                <a:gd name="connsiteY13" fmla="*/ 115410 h 142043"/>
                <a:gd name="connsiteX14" fmla="*/ 905522 w 1233996"/>
                <a:gd name="connsiteY14" fmla="*/ 106532 h 142043"/>
                <a:gd name="connsiteX15" fmla="*/ 932155 w 1233996"/>
                <a:gd name="connsiteY15" fmla="*/ 88777 h 142043"/>
                <a:gd name="connsiteX16" fmla="*/ 967666 w 1233996"/>
                <a:gd name="connsiteY16" fmla="*/ 79899 h 142043"/>
                <a:gd name="connsiteX17" fmla="*/ 1136342 w 1233996"/>
                <a:gd name="connsiteY17" fmla="*/ 88777 h 142043"/>
                <a:gd name="connsiteX18" fmla="*/ 1162975 w 1233996"/>
                <a:gd name="connsiteY18" fmla="*/ 106532 h 142043"/>
                <a:gd name="connsiteX19" fmla="*/ 1189608 w 1233996"/>
                <a:gd name="connsiteY19" fmla="*/ 115410 h 142043"/>
                <a:gd name="connsiteX20" fmla="*/ 1216241 w 1233996"/>
                <a:gd name="connsiteY20" fmla="*/ 133165 h 142043"/>
                <a:gd name="connsiteX21" fmla="*/ 1233996 w 1233996"/>
                <a:gd name="connsiteY21" fmla="*/ 142043 h 1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3996" h="142043">
                  <a:moveTo>
                    <a:pt x="0" y="17756"/>
                  </a:moveTo>
                  <a:cubicBezTo>
                    <a:pt x="14796" y="20715"/>
                    <a:pt x="30260" y="21335"/>
                    <a:pt x="44388" y="26633"/>
                  </a:cubicBezTo>
                  <a:cubicBezTo>
                    <a:pt x="54378" y="30379"/>
                    <a:pt x="61031" y="40643"/>
                    <a:pt x="71021" y="44389"/>
                  </a:cubicBezTo>
                  <a:cubicBezTo>
                    <a:pt x="85150" y="49687"/>
                    <a:pt x="100614" y="50307"/>
                    <a:pt x="115410" y="53266"/>
                  </a:cubicBezTo>
                  <a:cubicBezTo>
                    <a:pt x="124288" y="59185"/>
                    <a:pt x="132500" y="66250"/>
                    <a:pt x="142043" y="71022"/>
                  </a:cubicBezTo>
                  <a:cubicBezTo>
                    <a:pt x="178170" y="89085"/>
                    <a:pt x="192891" y="76872"/>
                    <a:pt x="239697" y="71022"/>
                  </a:cubicBezTo>
                  <a:cubicBezTo>
                    <a:pt x="248575" y="68063"/>
                    <a:pt x="257332" y="64715"/>
                    <a:pt x="266330" y="62144"/>
                  </a:cubicBezTo>
                  <a:cubicBezTo>
                    <a:pt x="300488" y="52384"/>
                    <a:pt x="306321" y="56198"/>
                    <a:pt x="337351" y="35511"/>
                  </a:cubicBezTo>
                  <a:cubicBezTo>
                    <a:pt x="344315" y="30868"/>
                    <a:pt x="347621" y="21499"/>
                    <a:pt x="355107" y="17756"/>
                  </a:cubicBezTo>
                  <a:cubicBezTo>
                    <a:pt x="371847" y="9386"/>
                    <a:pt x="408373" y="0"/>
                    <a:pt x="408373" y="0"/>
                  </a:cubicBezTo>
                  <a:cubicBezTo>
                    <a:pt x="440924" y="2959"/>
                    <a:pt x="473839" y="3198"/>
                    <a:pt x="506027" y="8878"/>
                  </a:cubicBezTo>
                  <a:cubicBezTo>
                    <a:pt x="524458" y="12131"/>
                    <a:pt x="559293" y="26633"/>
                    <a:pt x="559293" y="26633"/>
                  </a:cubicBezTo>
                  <a:cubicBezTo>
                    <a:pt x="576676" y="44016"/>
                    <a:pt x="603888" y="77032"/>
                    <a:pt x="630315" y="88777"/>
                  </a:cubicBezTo>
                  <a:cubicBezTo>
                    <a:pt x="667176" y="105159"/>
                    <a:pt x="689996" y="107815"/>
                    <a:pt x="727969" y="115410"/>
                  </a:cubicBezTo>
                  <a:cubicBezTo>
                    <a:pt x="787153" y="112451"/>
                    <a:pt x="846761" y="114196"/>
                    <a:pt x="905522" y="106532"/>
                  </a:cubicBezTo>
                  <a:cubicBezTo>
                    <a:pt x="916102" y="105152"/>
                    <a:pt x="922348" y="92980"/>
                    <a:pt x="932155" y="88777"/>
                  </a:cubicBezTo>
                  <a:cubicBezTo>
                    <a:pt x="943370" y="83971"/>
                    <a:pt x="955829" y="82858"/>
                    <a:pt x="967666" y="79899"/>
                  </a:cubicBezTo>
                  <a:cubicBezTo>
                    <a:pt x="1023891" y="82858"/>
                    <a:pt x="1080555" y="81170"/>
                    <a:pt x="1136342" y="88777"/>
                  </a:cubicBezTo>
                  <a:cubicBezTo>
                    <a:pt x="1146914" y="90219"/>
                    <a:pt x="1153432" y="101760"/>
                    <a:pt x="1162975" y="106532"/>
                  </a:cubicBezTo>
                  <a:cubicBezTo>
                    <a:pt x="1171345" y="110717"/>
                    <a:pt x="1181238" y="111225"/>
                    <a:pt x="1189608" y="115410"/>
                  </a:cubicBezTo>
                  <a:cubicBezTo>
                    <a:pt x="1199151" y="120182"/>
                    <a:pt x="1207092" y="127676"/>
                    <a:pt x="1216241" y="133165"/>
                  </a:cubicBezTo>
                  <a:cubicBezTo>
                    <a:pt x="1221915" y="136569"/>
                    <a:pt x="1228078" y="139084"/>
                    <a:pt x="1233996" y="142043"/>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5203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13</a:t>
            </a:fld>
            <a:endParaRPr lang="en-US"/>
          </a:p>
        </p:txBody>
      </p:sp>
      <p:grpSp>
        <p:nvGrpSpPr>
          <p:cNvPr id="3" name="Group 2"/>
          <p:cNvGrpSpPr/>
          <p:nvPr/>
        </p:nvGrpSpPr>
        <p:grpSpPr>
          <a:xfrm>
            <a:off x="2495600" y="2276872"/>
            <a:ext cx="6048672" cy="1224136"/>
            <a:chOff x="1583667" y="3717032"/>
            <a:chExt cx="6048672" cy="1224136"/>
          </a:xfrm>
        </p:grpSpPr>
        <p:grpSp>
          <p:nvGrpSpPr>
            <p:cNvPr id="4" name="Group 3"/>
            <p:cNvGrpSpPr/>
            <p:nvPr/>
          </p:nvGrpSpPr>
          <p:grpSpPr>
            <a:xfrm>
              <a:off x="1583667" y="3717032"/>
              <a:ext cx="5796644" cy="1224136"/>
              <a:chOff x="1367644" y="1376772"/>
              <a:chExt cx="5796644" cy="1224136"/>
            </a:xfrm>
          </p:grpSpPr>
          <p:sp>
            <p:nvSpPr>
              <p:cNvPr id="6" name="Rectangle 5"/>
              <p:cNvSpPr/>
              <p:nvPr/>
            </p:nvSpPr>
            <p:spPr>
              <a:xfrm>
                <a:off x="2951820" y="1772816"/>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16200000">
                <a:off x="1943218" y="1197242"/>
                <a:ext cx="432048" cy="1583196"/>
              </a:xfrm>
              <a:prstGeom prst="triangle">
                <a:avLst>
                  <a:gd name="adj" fmla="val 54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p:cNvSpPr/>
              <p:nvPr/>
            </p:nvSpPr>
            <p:spPr>
              <a:xfrm>
                <a:off x="6515236" y="1376772"/>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p:cNvSpPr/>
              <p:nvPr/>
            </p:nvSpPr>
            <p:spPr>
              <a:xfrm rot="10800000">
                <a:off x="6515236" y="2204864"/>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rapezoid 4"/>
            <p:cNvSpPr/>
            <p:nvPr/>
          </p:nvSpPr>
          <p:spPr>
            <a:xfrm rot="5400000">
              <a:off x="7290301" y="4203086"/>
              <a:ext cx="432048" cy="252028"/>
            </a:xfrm>
            <a:prstGeom prst="trapezoid">
              <a:avLst>
                <a:gd name="adj" fmla="val 358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652205" y="2421948"/>
            <a:ext cx="843514" cy="985413"/>
          </a:xfrm>
          <a:prstGeom prst="rect">
            <a:avLst/>
          </a:prstGeom>
        </p:spPr>
      </p:pic>
      <p:sp>
        <p:nvSpPr>
          <p:cNvPr id="13" name="TextBox 12"/>
          <p:cNvSpPr txBox="1"/>
          <p:nvPr/>
        </p:nvSpPr>
        <p:spPr>
          <a:xfrm>
            <a:off x="1091444" y="4078293"/>
            <a:ext cx="10081120" cy="1200329"/>
          </a:xfrm>
          <a:prstGeom prst="rect">
            <a:avLst/>
          </a:prstGeom>
          <a:noFill/>
        </p:spPr>
        <p:txBody>
          <a:bodyPr wrap="square" rtlCol="0">
            <a:spAutoFit/>
          </a:bodyPr>
          <a:lstStyle/>
          <a:p>
            <a:r>
              <a:rPr lang="en-US" sz="2400" dirty="0"/>
              <a:t>The rocket’s drag is lower during motor burn since the rocket motor exhaust “reduces” the low pressure at the base of the rocket.  Its sort of a perfect boat tail…</a:t>
            </a:r>
          </a:p>
        </p:txBody>
      </p:sp>
      <p:sp>
        <p:nvSpPr>
          <p:cNvPr id="14" name="TextBox 13"/>
          <p:cNvSpPr txBox="1"/>
          <p:nvPr/>
        </p:nvSpPr>
        <p:spPr>
          <a:xfrm>
            <a:off x="3898776" y="296653"/>
            <a:ext cx="4465476" cy="584775"/>
          </a:xfrm>
          <a:prstGeom prst="rect">
            <a:avLst/>
          </a:prstGeom>
          <a:noFill/>
        </p:spPr>
        <p:txBody>
          <a:bodyPr wrap="square" rtlCol="0">
            <a:spAutoFit/>
          </a:bodyPr>
          <a:lstStyle/>
          <a:p>
            <a:pPr algn="ctr"/>
            <a:r>
              <a:rPr lang="en-US" sz="3200" dirty="0"/>
              <a:t>Base Drag - Thrusting</a:t>
            </a:r>
          </a:p>
        </p:txBody>
      </p:sp>
      <p:grpSp>
        <p:nvGrpSpPr>
          <p:cNvPr id="16" name="Group 15"/>
          <p:cNvGrpSpPr/>
          <p:nvPr/>
        </p:nvGrpSpPr>
        <p:grpSpPr>
          <a:xfrm>
            <a:off x="6859480" y="2441569"/>
            <a:ext cx="3160450" cy="436735"/>
            <a:chOff x="5335480" y="2427430"/>
            <a:chExt cx="3160450" cy="502201"/>
          </a:xfrm>
        </p:grpSpPr>
        <p:sp>
          <p:nvSpPr>
            <p:cNvPr id="11" name="Freeform 10"/>
            <p:cNvSpPr/>
            <p:nvPr/>
          </p:nvSpPr>
          <p:spPr>
            <a:xfrm>
              <a:off x="5335480" y="2547891"/>
              <a:ext cx="3160450" cy="381740"/>
            </a:xfrm>
            <a:custGeom>
              <a:avLst/>
              <a:gdLst>
                <a:gd name="connsiteX0" fmla="*/ 0 w 3160450"/>
                <a:gd name="connsiteY0" fmla="*/ 0 h 381740"/>
                <a:gd name="connsiteX1" fmla="*/ 1207363 w 3160450"/>
                <a:gd name="connsiteY1" fmla="*/ 0 h 381740"/>
                <a:gd name="connsiteX2" fmla="*/ 1704512 w 3160450"/>
                <a:gd name="connsiteY2" fmla="*/ 35511 h 381740"/>
                <a:gd name="connsiteX3" fmla="*/ 2246050 w 3160450"/>
                <a:gd name="connsiteY3" fmla="*/ 159798 h 381740"/>
                <a:gd name="connsiteX4" fmla="*/ 2716567 w 3160450"/>
                <a:gd name="connsiteY4" fmla="*/ 310719 h 381740"/>
                <a:gd name="connsiteX5" fmla="*/ 3160450 w 3160450"/>
                <a:gd name="connsiteY5" fmla="*/ 381740 h 3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60450" h="381740">
                  <a:moveTo>
                    <a:pt x="0" y="0"/>
                  </a:moveTo>
                  <a:lnTo>
                    <a:pt x="1207363" y="0"/>
                  </a:lnTo>
                  <a:cubicBezTo>
                    <a:pt x="1491448" y="5919"/>
                    <a:pt x="1531398" y="8878"/>
                    <a:pt x="1704512" y="35511"/>
                  </a:cubicBezTo>
                  <a:cubicBezTo>
                    <a:pt x="1877626" y="62144"/>
                    <a:pt x="2077374" y="113930"/>
                    <a:pt x="2246050" y="159798"/>
                  </a:cubicBezTo>
                  <a:cubicBezTo>
                    <a:pt x="2414726" y="205666"/>
                    <a:pt x="2564167" y="273729"/>
                    <a:pt x="2716567" y="310719"/>
                  </a:cubicBezTo>
                  <a:cubicBezTo>
                    <a:pt x="2868967" y="347709"/>
                    <a:pt x="3014708" y="364724"/>
                    <a:pt x="3160450" y="381740"/>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5335480" y="2427430"/>
              <a:ext cx="3160450" cy="381740"/>
            </a:xfrm>
            <a:custGeom>
              <a:avLst/>
              <a:gdLst>
                <a:gd name="connsiteX0" fmla="*/ 0 w 3160450"/>
                <a:gd name="connsiteY0" fmla="*/ 0 h 381740"/>
                <a:gd name="connsiteX1" fmla="*/ 1207363 w 3160450"/>
                <a:gd name="connsiteY1" fmla="*/ 0 h 381740"/>
                <a:gd name="connsiteX2" fmla="*/ 1704512 w 3160450"/>
                <a:gd name="connsiteY2" fmla="*/ 35511 h 381740"/>
                <a:gd name="connsiteX3" fmla="*/ 2246050 w 3160450"/>
                <a:gd name="connsiteY3" fmla="*/ 159798 h 381740"/>
                <a:gd name="connsiteX4" fmla="*/ 2716567 w 3160450"/>
                <a:gd name="connsiteY4" fmla="*/ 310719 h 381740"/>
                <a:gd name="connsiteX5" fmla="*/ 3160450 w 3160450"/>
                <a:gd name="connsiteY5" fmla="*/ 381740 h 3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60450" h="381740">
                  <a:moveTo>
                    <a:pt x="0" y="0"/>
                  </a:moveTo>
                  <a:lnTo>
                    <a:pt x="1207363" y="0"/>
                  </a:lnTo>
                  <a:cubicBezTo>
                    <a:pt x="1491448" y="5919"/>
                    <a:pt x="1531398" y="8878"/>
                    <a:pt x="1704512" y="35511"/>
                  </a:cubicBezTo>
                  <a:cubicBezTo>
                    <a:pt x="1877626" y="62144"/>
                    <a:pt x="2077374" y="113930"/>
                    <a:pt x="2246050" y="159798"/>
                  </a:cubicBezTo>
                  <a:cubicBezTo>
                    <a:pt x="2414726" y="205666"/>
                    <a:pt x="2564167" y="273729"/>
                    <a:pt x="2716567" y="310719"/>
                  </a:cubicBezTo>
                  <a:cubicBezTo>
                    <a:pt x="2868967" y="347709"/>
                    <a:pt x="3014708" y="364724"/>
                    <a:pt x="3160450" y="381740"/>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flipV="1">
            <a:off x="6859480" y="2851588"/>
            <a:ext cx="3160450" cy="484724"/>
            <a:chOff x="5335480" y="2427430"/>
            <a:chExt cx="3160450" cy="502201"/>
          </a:xfrm>
        </p:grpSpPr>
        <p:sp>
          <p:nvSpPr>
            <p:cNvPr id="19" name="Freeform 18"/>
            <p:cNvSpPr/>
            <p:nvPr/>
          </p:nvSpPr>
          <p:spPr>
            <a:xfrm>
              <a:off x="5335480" y="2547891"/>
              <a:ext cx="3160450" cy="381740"/>
            </a:xfrm>
            <a:custGeom>
              <a:avLst/>
              <a:gdLst>
                <a:gd name="connsiteX0" fmla="*/ 0 w 3160450"/>
                <a:gd name="connsiteY0" fmla="*/ 0 h 381740"/>
                <a:gd name="connsiteX1" fmla="*/ 1207363 w 3160450"/>
                <a:gd name="connsiteY1" fmla="*/ 0 h 381740"/>
                <a:gd name="connsiteX2" fmla="*/ 1704512 w 3160450"/>
                <a:gd name="connsiteY2" fmla="*/ 35511 h 381740"/>
                <a:gd name="connsiteX3" fmla="*/ 2246050 w 3160450"/>
                <a:gd name="connsiteY3" fmla="*/ 159798 h 381740"/>
                <a:gd name="connsiteX4" fmla="*/ 2716567 w 3160450"/>
                <a:gd name="connsiteY4" fmla="*/ 310719 h 381740"/>
                <a:gd name="connsiteX5" fmla="*/ 3160450 w 3160450"/>
                <a:gd name="connsiteY5" fmla="*/ 381740 h 3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60450" h="381740">
                  <a:moveTo>
                    <a:pt x="0" y="0"/>
                  </a:moveTo>
                  <a:lnTo>
                    <a:pt x="1207363" y="0"/>
                  </a:lnTo>
                  <a:cubicBezTo>
                    <a:pt x="1491448" y="5919"/>
                    <a:pt x="1531398" y="8878"/>
                    <a:pt x="1704512" y="35511"/>
                  </a:cubicBezTo>
                  <a:cubicBezTo>
                    <a:pt x="1877626" y="62144"/>
                    <a:pt x="2077374" y="113930"/>
                    <a:pt x="2246050" y="159798"/>
                  </a:cubicBezTo>
                  <a:cubicBezTo>
                    <a:pt x="2414726" y="205666"/>
                    <a:pt x="2564167" y="273729"/>
                    <a:pt x="2716567" y="310719"/>
                  </a:cubicBezTo>
                  <a:cubicBezTo>
                    <a:pt x="2868967" y="347709"/>
                    <a:pt x="3014708" y="364724"/>
                    <a:pt x="3160450" y="381740"/>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5335480" y="2427430"/>
              <a:ext cx="3160450" cy="381740"/>
            </a:xfrm>
            <a:custGeom>
              <a:avLst/>
              <a:gdLst>
                <a:gd name="connsiteX0" fmla="*/ 0 w 3160450"/>
                <a:gd name="connsiteY0" fmla="*/ 0 h 381740"/>
                <a:gd name="connsiteX1" fmla="*/ 1207363 w 3160450"/>
                <a:gd name="connsiteY1" fmla="*/ 0 h 381740"/>
                <a:gd name="connsiteX2" fmla="*/ 1704512 w 3160450"/>
                <a:gd name="connsiteY2" fmla="*/ 35511 h 381740"/>
                <a:gd name="connsiteX3" fmla="*/ 2246050 w 3160450"/>
                <a:gd name="connsiteY3" fmla="*/ 159798 h 381740"/>
                <a:gd name="connsiteX4" fmla="*/ 2716567 w 3160450"/>
                <a:gd name="connsiteY4" fmla="*/ 310719 h 381740"/>
                <a:gd name="connsiteX5" fmla="*/ 3160450 w 3160450"/>
                <a:gd name="connsiteY5" fmla="*/ 381740 h 3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60450" h="381740">
                  <a:moveTo>
                    <a:pt x="0" y="0"/>
                  </a:moveTo>
                  <a:lnTo>
                    <a:pt x="1207363" y="0"/>
                  </a:lnTo>
                  <a:cubicBezTo>
                    <a:pt x="1491448" y="5919"/>
                    <a:pt x="1531398" y="8878"/>
                    <a:pt x="1704512" y="35511"/>
                  </a:cubicBezTo>
                  <a:cubicBezTo>
                    <a:pt x="1877626" y="62144"/>
                    <a:pt x="2077374" y="113930"/>
                    <a:pt x="2246050" y="159798"/>
                  </a:cubicBezTo>
                  <a:cubicBezTo>
                    <a:pt x="2414726" y="205666"/>
                    <a:pt x="2564167" y="273729"/>
                    <a:pt x="2716567" y="310719"/>
                  </a:cubicBezTo>
                  <a:cubicBezTo>
                    <a:pt x="2868967" y="347709"/>
                    <a:pt x="3014708" y="364724"/>
                    <a:pt x="3160450" y="381740"/>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37922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descr="Fin Drag Comparison.jpg"/>
          <p:cNvPicPr>
            <a:picLocks noChangeAspect="1"/>
          </p:cNvPicPr>
          <p:nvPr/>
        </p:nvPicPr>
        <p:blipFill rotWithShape="1">
          <a:blip r:embed="rId2">
            <a:extLst>
              <a:ext uri="{28A0092B-C50C-407E-A947-70E740481C1C}">
                <a14:useLocalDpi xmlns:a14="http://schemas.microsoft.com/office/drawing/2010/main" val="0"/>
              </a:ext>
            </a:extLst>
          </a:blip>
          <a:srcRect l="35631" r="23311"/>
          <a:stretch/>
        </p:blipFill>
        <p:spPr>
          <a:xfrm rot="16200000">
            <a:off x="5381140" y="55103"/>
            <a:ext cx="1617625" cy="7100671"/>
          </a:xfrm>
          <a:prstGeom prst="rect">
            <a:avLst/>
          </a:prstGeom>
        </p:spPr>
      </p:pic>
      <p:sp>
        <p:nvSpPr>
          <p:cNvPr id="6" name="Slide Number Placeholder 5"/>
          <p:cNvSpPr>
            <a:spLocks noGrp="1"/>
          </p:cNvSpPr>
          <p:nvPr>
            <p:ph type="sldNum" sz="quarter" idx="12"/>
          </p:nvPr>
        </p:nvSpPr>
        <p:spPr/>
        <p:txBody>
          <a:bodyPr/>
          <a:lstStyle/>
          <a:p>
            <a:fld id="{0577989B-ABFB-4800-BE90-247105E5AD90}" type="slidenum">
              <a:rPr lang="en-US" smtClean="0"/>
              <a:t>14</a:t>
            </a:fld>
            <a:endParaRPr lang="en-US"/>
          </a:p>
        </p:txBody>
      </p:sp>
      <p:pic>
        <p:nvPicPr>
          <p:cNvPr id="8" name="Content Placeholder 5" descr="Fin Drag Comparison.jpg"/>
          <p:cNvPicPr>
            <a:picLocks noChangeAspect="1"/>
          </p:cNvPicPr>
          <p:nvPr/>
        </p:nvPicPr>
        <p:blipFill rotWithShape="1">
          <a:blip r:embed="rId2">
            <a:extLst>
              <a:ext uri="{28A0092B-C50C-407E-A947-70E740481C1C}">
                <a14:useLocalDpi xmlns:a14="http://schemas.microsoft.com/office/drawing/2010/main" val="0"/>
              </a:ext>
            </a:extLst>
          </a:blip>
          <a:srcRect r="68727"/>
          <a:stretch/>
        </p:blipFill>
        <p:spPr>
          <a:xfrm rot="16200000">
            <a:off x="5595886" y="-1632787"/>
            <a:ext cx="1188132" cy="6847212"/>
          </a:xfrm>
          <a:prstGeom prst="rect">
            <a:avLst/>
          </a:prstGeom>
        </p:spPr>
      </p:pic>
      <p:sp>
        <p:nvSpPr>
          <p:cNvPr id="12" name="TextBox 11"/>
          <p:cNvSpPr txBox="1"/>
          <p:nvPr/>
        </p:nvSpPr>
        <p:spPr>
          <a:xfrm>
            <a:off x="2135560" y="323946"/>
            <a:ext cx="8075240" cy="584775"/>
          </a:xfrm>
          <a:prstGeom prst="rect">
            <a:avLst/>
          </a:prstGeom>
          <a:noFill/>
        </p:spPr>
        <p:txBody>
          <a:bodyPr wrap="square" rtlCol="0">
            <a:spAutoFit/>
          </a:bodyPr>
          <a:lstStyle/>
          <a:p>
            <a:pPr algn="ctr"/>
            <a:r>
              <a:rPr lang="en-US" sz="3200" dirty="0"/>
              <a:t>Fin Drag</a:t>
            </a:r>
          </a:p>
        </p:txBody>
      </p:sp>
      <p:sp>
        <p:nvSpPr>
          <p:cNvPr id="13" name="TextBox 12"/>
          <p:cNvSpPr txBox="1"/>
          <p:nvPr/>
        </p:nvSpPr>
        <p:spPr>
          <a:xfrm>
            <a:off x="5313633" y="3236105"/>
            <a:ext cx="2304256" cy="369332"/>
          </a:xfrm>
          <a:prstGeom prst="rect">
            <a:avLst/>
          </a:prstGeom>
          <a:noFill/>
        </p:spPr>
        <p:txBody>
          <a:bodyPr wrap="square" rtlCol="0">
            <a:spAutoFit/>
          </a:bodyPr>
          <a:lstStyle/>
          <a:p>
            <a:r>
              <a:rPr lang="en-US" dirty="0"/>
              <a:t>Better Configuration</a:t>
            </a:r>
          </a:p>
        </p:txBody>
      </p:sp>
      <p:sp>
        <p:nvSpPr>
          <p:cNvPr id="3" name="TextBox 2"/>
          <p:cNvSpPr txBox="1"/>
          <p:nvPr/>
        </p:nvSpPr>
        <p:spPr>
          <a:xfrm>
            <a:off x="839416" y="4294248"/>
            <a:ext cx="10742984" cy="1938992"/>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US" sz="2000" dirty="0"/>
              <a:t>Fins suffer the same issues as the rocket body – high pressure at the front, low pressure at the back, and friction</a:t>
            </a:r>
          </a:p>
          <a:p>
            <a:pPr marL="285750" indent="-285750">
              <a:spcBef>
                <a:spcPts val="1200"/>
              </a:spcBef>
              <a:buFont typeface="Arial" panose="020B0604020202020204" pitchFamily="34" charset="0"/>
              <a:buChar char="•"/>
            </a:pPr>
            <a:r>
              <a:rPr lang="en-US" sz="2000" dirty="0"/>
              <a:t>Fins need to have curved leading and trailing edges to reduce the total pressure drag.</a:t>
            </a:r>
          </a:p>
          <a:p>
            <a:pPr marL="285750" indent="-285750">
              <a:spcBef>
                <a:spcPts val="1200"/>
              </a:spcBef>
              <a:buFont typeface="Arial" panose="020B0604020202020204" pitchFamily="34" charset="0"/>
              <a:buChar char="•"/>
            </a:pPr>
            <a:r>
              <a:rPr lang="en-US" sz="2000" dirty="0"/>
              <a:t>The number of fins must be minimized as well.  3 or 4 fins are adequate to provide the necessary stability.  More fins are just unnecessary drag producers…</a:t>
            </a:r>
          </a:p>
        </p:txBody>
      </p:sp>
    </p:spTree>
    <p:extLst>
      <p:ext uri="{BB962C8B-B14F-4D97-AF65-F5344CB8AC3E}">
        <p14:creationId xmlns:p14="http://schemas.microsoft.com/office/powerpoint/2010/main" val="597378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15</a:t>
            </a:fld>
            <a:endParaRPr lang="en-US"/>
          </a:p>
        </p:txBody>
      </p:sp>
      <p:grpSp>
        <p:nvGrpSpPr>
          <p:cNvPr id="4" name="Group 3"/>
          <p:cNvGrpSpPr/>
          <p:nvPr/>
        </p:nvGrpSpPr>
        <p:grpSpPr>
          <a:xfrm>
            <a:off x="2555268" y="1673805"/>
            <a:ext cx="6048672" cy="2016224"/>
            <a:chOff x="1583667" y="3302986"/>
            <a:chExt cx="6048672" cy="2016224"/>
          </a:xfrm>
        </p:grpSpPr>
        <p:grpSp>
          <p:nvGrpSpPr>
            <p:cNvPr id="5" name="Group 4"/>
            <p:cNvGrpSpPr/>
            <p:nvPr/>
          </p:nvGrpSpPr>
          <p:grpSpPr>
            <a:xfrm>
              <a:off x="1583667" y="3302986"/>
              <a:ext cx="5796644" cy="2016224"/>
              <a:chOff x="1367644" y="962726"/>
              <a:chExt cx="5796644" cy="2016224"/>
            </a:xfrm>
          </p:grpSpPr>
          <p:sp>
            <p:nvSpPr>
              <p:cNvPr id="7" name="Rectangle 6"/>
              <p:cNvSpPr/>
              <p:nvPr/>
            </p:nvSpPr>
            <p:spPr>
              <a:xfrm>
                <a:off x="2951820" y="1772816"/>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16200000">
                <a:off x="1943218" y="1197242"/>
                <a:ext cx="432048" cy="1583196"/>
              </a:xfrm>
              <a:prstGeom prst="triangle">
                <a:avLst>
                  <a:gd name="adj" fmla="val 54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p:cNvSpPr/>
              <p:nvPr/>
            </p:nvSpPr>
            <p:spPr>
              <a:xfrm>
                <a:off x="6349516" y="962726"/>
                <a:ext cx="777788" cy="810090"/>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rapezoid 9"/>
              <p:cNvSpPr/>
              <p:nvPr/>
            </p:nvSpPr>
            <p:spPr>
              <a:xfrm rot="10800000">
                <a:off x="6349516" y="2204864"/>
                <a:ext cx="777788" cy="774086"/>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rapezoid 5"/>
            <p:cNvSpPr/>
            <p:nvPr/>
          </p:nvSpPr>
          <p:spPr>
            <a:xfrm rot="5400000">
              <a:off x="7290301" y="4203086"/>
              <a:ext cx="432048" cy="252028"/>
            </a:xfrm>
            <a:prstGeom prst="trapezoid">
              <a:avLst>
                <a:gd name="adj" fmla="val 358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Oval 11"/>
          <p:cNvSpPr/>
          <p:nvPr/>
        </p:nvSpPr>
        <p:spPr>
          <a:xfrm>
            <a:off x="4489140" y="2879939"/>
            <a:ext cx="346720"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309120" y="2447891"/>
            <a:ext cx="346720"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821288" y="2879939"/>
            <a:ext cx="346720"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151784" y="2663915"/>
            <a:ext cx="346720"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996384" y="2624129"/>
            <a:ext cx="744372" cy="68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08104" y="2447891"/>
            <a:ext cx="346720"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697216" y="2437979"/>
            <a:ext cx="346720"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836392" y="2783375"/>
            <a:ext cx="346720"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045424" y="2672916"/>
            <a:ext cx="346720"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336808" y="2816932"/>
            <a:ext cx="616126" cy="540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428524" y="2528900"/>
            <a:ext cx="346720"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2495600" y="4149080"/>
            <a:ext cx="6048672" cy="1224136"/>
            <a:chOff x="1583667" y="3717032"/>
            <a:chExt cx="6048672" cy="1224136"/>
          </a:xfrm>
        </p:grpSpPr>
        <p:grpSp>
          <p:nvGrpSpPr>
            <p:cNvPr id="26" name="Group 25"/>
            <p:cNvGrpSpPr/>
            <p:nvPr/>
          </p:nvGrpSpPr>
          <p:grpSpPr>
            <a:xfrm>
              <a:off x="1583667" y="3717032"/>
              <a:ext cx="5796644" cy="1224136"/>
              <a:chOff x="1367644" y="1376772"/>
              <a:chExt cx="5796644" cy="1224136"/>
            </a:xfrm>
          </p:grpSpPr>
          <p:sp>
            <p:nvSpPr>
              <p:cNvPr id="28" name="Rectangle 27"/>
              <p:cNvSpPr/>
              <p:nvPr/>
            </p:nvSpPr>
            <p:spPr>
              <a:xfrm>
                <a:off x="2951820" y="1772816"/>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p:cNvSpPr/>
              <p:nvPr/>
            </p:nvSpPr>
            <p:spPr>
              <a:xfrm rot="16200000">
                <a:off x="1943218" y="1197242"/>
                <a:ext cx="432048" cy="1583196"/>
              </a:xfrm>
              <a:prstGeom prst="triangle">
                <a:avLst>
                  <a:gd name="adj" fmla="val 54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rapezoid 29"/>
              <p:cNvSpPr/>
              <p:nvPr/>
            </p:nvSpPr>
            <p:spPr>
              <a:xfrm>
                <a:off x="6515236" y="1376772"/>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rapezoid 30"/>
              <p:cNvSpPr/>
              <p:nvPr/>
            </p:nvSpPr>
            <p:spPr>
              <a:xfrm rot="10800000">
                <a:off x="6515236" y="2204864"/>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rapezoid 26"/>
            <p:cNvSpPr/>
            <p:nvPr/>
          </p:nvSpPr>
          <p:spPr>
            <a:xfrm rot="5400000">
              <a:off x="7290301" y="4203086"/>
              <a:ext cx="432048" cy="252028"/>
            </a:xfrm>
            <a:prstGeom prst="trapezoid">
              <a:avLst>
                <a:gd name="adj" fmla="val 358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p:cNvSpPr/>
          <p:nvPr/>
        </p:nvSpPr>
        <p:spPr>
          <a:xfrm>
            <a:off x="5920484" y="2321879"/>
            <a:ext cx="737084" cy="1620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7824192" y="1844825"/>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896200" y="1772817"/>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976592" y="1844825"/>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040216" y="1844825"/>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112224" y="1844825"/>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752184" y="1880829"/>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824192" y="3032957"/>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896200" y="2960949"/>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976592" y="3032957"/>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40216" y="3032957"/>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112224" y="3032957"/>
            <a:ext cx="0" cy="56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752184" y="3068961"/>
            <a:ext cx="0" cy="567063"/>
          </a:xfrm>
          <a:prstGeom prst="line">
            <a:avLst/>
          </a:prstGeom>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6798062" y="4437112"/>
            <a:ext cx="458096" cy="1080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3332598" y="3095964"/>
            <a:ext cx="2376264" cy="646331"/>
          </a:xfrm>
          <a:prstGeom prst="rect">
            <a:avLst/>
          </a:prstGeom>
          <a:noFill/>
        </p:spPr>
        <p:txBody>
          <a:bodyPr wrap="square" rtlCol="0">
            <a:spAutoFit/>
          </a:bodyPr>
          <a:lstStyle/>
          <a:p>
            <a:r>
              <a:rPr lang="en-US" dirty="0"/>
              <a:t>Poor paint job with bubbles and runs</a:t>
            </a:r>
          </a:p>
        </p:txBody>
      </p:sp>
      <p:sp>
        <p:nvSpPr>
          <p:cNvPr id="48" name="TextBox 47"/>
          <p:cNvSpPr txBox="1"/>
          <p:nvPr/>
        </p:nvSpPr>
        <p:spPr>
          <a:xfrm>
            <a:off x="6870576" y="980729"/>
            <a:ext cx="2681808" cy="646331"/>
          </a:xfrm>
          <a:prstGeom prst="rect">
            <a:avLst/>
          </a:prstGeom>
          <a:noFill/>
        </p:spPr>
        <p:txBody>
          <a:bodyPr wrap="square" rtlCol="0">
            <a:spAutoFit/>
          </a:bodyPr>
          <a:lstStyle/>
          <a:p>
            <a:r>
              <a:rPr lang="en-US" dirty="0"/>
              <a:t>Fins that are too large and not sanded smooth</a:t>
            </a:r>
          </a:p>
        </p:txBody>
      </p:sp>
      <p:sp>
        <p:nvSpPr>
          <p:cNvPr id="49" name="TextBox 48"/>
          <p:cNvSpPr txBox="1"/>
          <p:nvPr/>
        </p:nvSpPr>
        <p:spPr>
          <a:xfrm>
            <a:off x="5210437" y="1576536"/>
            <a:ext cx="1500336" cy="646331"/>
          </a:xfrm>
          <a:prstGeom prst="rect">
            <a:avLst/>
          </a:prstGeom>
          <a:noFill/>
        </p:spPr>
        <p:txBody>
          <a:bodyPr wrap="square" rtlCol="0">
            <a:spAutoFit/>
          </a:bodyPr>
          <a:lstStyle/>
          <a:p>
            <a:r>
              <a:rPr lang="en-US" dirty="0"/>
              <a:t>Launch lug that is too big</a:t>
            </a:r>
          </a:p>
        </p:txBody>
      </p:sp>
      <p:sp>
        <p:nvSpPr>
          <p:cNvPr id="50" name="TextBox 49"/>
          <p:cNvSpPr txBox="1"/>
          <p:nvPr/>
        </p:nvSpPr>
        <p:spPr>
          <a:xfrm>
            <a:off x="5114882" y="4589667"/>
            <a:ext cx="2304256" cy="369332"/>
          </a:xfrm>
          <a:prstGeom prst="rect">
            <a:avLst/>
          </a:prstGeom>
          <a:noFill/>
        </p:spPr>
        <p:txBody>
          <a:bodyPr wrap="square" rtlCol="0">
            <a:spAutoFit/>
          </a:bodyPr>
          <a:lstStyle/>
          <a:p>
            <a:r>
              <a:rPr lang="en-US" dirty="0"/>
              <a:t>Better Configuration</a:t>
            </a:r>
          </a:p>
        </p:txBody>
      </p:sp>
      <p:sp>
        <p:nvSpPr>
          <p:cNvPr id="51" name="TextBox 50"/>
          <p:cNvSpPr txBox="1"/>
          <p:nvPr/>
        </p:nvSpPr>
        <p:spPr>
          <a:xfrm>
            <a:off x="2135560" y="152637"/>
            <a:ext cx="8075240" cy="584775"/>
          </a:xfrm>
          <a:prstGeom prst="rect">
            <a:avLst/>
          </a:prstGeom>
          <a:noFill/>
        </p:spPr>
        <p:txBody>
          <a:bodyPr wrap="square" rtlCol="0">
            <a:spAutoFit/>
          </a:bodyPr>
          <a:lstStyle/>
          <a:p>
            <a:pPr algn="ctr"/>
            <a:r>
              <a:rPr lang="en-US" sz="3200" dirty="0"/>
              <a:t>Make Your Rocket Smooth and Streamlined</a:t>
            </a:r>
          </a:p>
        </p:txBody>
      </p:sp>
      <p:sp>
        <p:nvSpPr>
          <p:cNvPr id="3" name="TextBox 2"/>
          <p:cNvSpPr txBox="1"/>
          <p:nvPr/>
        </p:nvSpPr>
        <p:spPr>
          <a:xfrm>
            <a:off x="1271464" y="5553236"/>
            <a:ext cx="9829092" cy="1015663"/>
          </a:xfrm>
          <a:prstGeom prst="rect">
            <a:avLst/>
          </a:prstGeom>
          <a:noFill/>
        </p:spPr>
        <p:txBody>
          <a:bodyPr wrap="square" rtlCol="0">
            <a:spAutoFit/>
          </a:bodyPr>
          <a:lstStyle/>
          <a:p>
            <a:r>
              <a:rPr lang="en-US" sz="2000" dirty="0"/>
              <a:t>Make fins only as large as they need to be for stability.  Sand fins smooth and maybe sand “fuzz” off the body tube.  Cover the rocket with a even coat of paint to give a smooth, slick finish. </a:t>
            </a:r>
          </a:p>
        </p:txBody>
      </p:sp>
      <p:sp>
        <p:nvSpPr>
          <p:cNvPr id="52" name="Right Arrow 51"/>
          <p:cNvSpPr/>
          <p:nvPr/>
        </p:nvSpPr>
        <p:spPr>
          <a:xfrm>
            <a:off x="8991051" y="2299265"/>
            <a:ext cx="1000075" cy="78626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Arrow 52"/>
          <p:cNvSpPr/>
          <p:nvPr/>
        </p:nvSpPr>
        <p:spPr>
          <a:xfrm>
            <a:off x="9172234" y="4491118"/>
            <a:ext cx="637707" cy="50405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853698" y="3271495"/>
            <a:ext cx="1378496" cy="646331"/>
          </a:xfrm>
          <a:prstGeom prst="rect">
            <a:avLst/>
          </a:prstGeom>
          <a:noFill/>
        </p:spPr>
        <p:txBody>
          <a:bodyPr wrap="square" rtlCol="0">
            <a:spAutoFit/>
          </a:bodyPr>
          <a:lstStyle/>
          <a:p>
            <a:r>
              <a:rPr lang="en-US" dirty="0"/>
              <a:t>Higher total drag</a:t>
            </a:r>
          </a:p>
        </p:txBody>
      </p:sp>
    </p:spTree>
    <p:extLst>
      <p:ext uri="{BB962C8B-B14F-4D97-AF65-F5344CB8AC3E}">
        <p14:creationId xmlns:p14="http://schemas.microsoft.com/office/powerpoint/2010/main" val="416218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16</a:t>
            </a:fld>
            <a:endParaRPr lang="en-US"/>
          </a:p>
        </p:txBody>
      </p:sp>
      <p:grpSp>
        <p:nvGrpSpPr>
          <p:cNvPr id="3" name="Group 2"/>
          <p:cNvGrpSpPr/>
          <p:nvPr/>
        </p:nvGrpSpPr>
        <p:grpSpPr>
          <a:xfrm>
            <a:off x="2871211" y="3684658"/>
            <a:ext cx="6048672" cy="1224136"/>
            <a:chOff x="1583667" y="3717032"/>
            <a:chExt cx="6048672" cy="1224136"/>
          </a:xfrm>
        </p:grpSpPr>
        <p:grpSp>
          <p:nvGrpSpPr>
            <p:cNvPr id="4" name="Group 3"/>
            <p:cNvGrpSpPr/>
            <p:nvPr/>
          </p:nvGrpSpPr>
          <p:grpSpPr>
            <a:xfrm>
              <a:off x="1583667" y="3717032"/>
              <a:ext cx="5796644" cy="1224136"/>
              <a:chOff x="1367644" y="1376772"/>
              <a:chExt cx="5796644" cy="1224136"/>
            </a:xfrm>
          </p:grpSpPr>
          <p:sp>
            <p:nvSpPr>
              <p:cNvPr id="6" name="Rectangle 5"/>
              <p:cNvSpPr/>
              <p:nvPr/>
            </p:nvSpPr>
            <p:spPr>
              <a:xfrm>
                <a:off x="2951820" y="1772816"/>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16200000">
                <a:off x="1943218" y="1197242"/>
                <a:ext cx="432048" cy="1583196"/>
              </a:xfrm>
              <a:prstGeom prst="triangle">
                <a:avLst>
                  <a:gd name="adj" fmla="val 54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apezoid 7"/>
              <p:cNvSpPr/>
              <p:nvPr/>
            </p:nvSpPr>
            <p:spPr>
              <a:xfrm>
                <a:off x="6515236" y="1376772"/>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p:cNvSpPr/>
              <p:nvPr/>
            </p:nvSpPr>
            <p:spPr>
              <a:xfrm rot="10800000">
                <a:off x="6515236" y="2204864"/>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rapezoid 4"/>
            <p:cNvSpPr/>
            <p:nvPr/>
          </p:nvSpPr>
          <p:spPr>
            <a:xfrm rot="5400000">
              <a:off x="7290301" y="4203086"/>
              <a:ext cx="432048" cy="252028"/>
            </a:xfrm>
            <a:prstGeom prst="trapezoid">
              <a:avLst>
                <a:gd name="adj" fmla="val 358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2819636" y="1556792"/>
            <a:ext cx="6048672" cy="1224136"/>
            <a:chOff x="1511660" y="3717032"/>
            <a:chExt cx="6048672" cy="1224136"/>
          </a:xfrm>
        </p:grpSpPr>
        <p:grpSp>
          <p:nvGrpSpPr>
            <p:cNvPr id="10" name="Group 9"/>
            <p:cNvGrpSpPr/>
            <p:nvPr/>
          </p:nvGrpSpPr>
          <p:grpSpPr>
            <a:xfrm>
              <a:off x="1511660" y="3717032"/>
              <a:ext cx="6048672" cy="1224136"/>
              <a:chOff x="1583667" y="3717032"/>
              <a:chExt cx="6048672" cy="1224136"/>
            </a:xfrm>
          </p:grpSpPr>
          <p:grpSp>
            <p:nvGrpSpPr>
              <p:cNvPr id="11" name="Group 10"/>
              <p:cNvGrpSpPr/>
              <p:nvPr/>
            </p:nvGrpSpPr>
            <p:grpSpPr>
              <a:xfrm>
                <a:off x="1583667" y="3717032"/>
                <a:ext cx="5796644" cy="1224136"/>
                <a:chOff x="1367644" y="1376772"/>
                <a:chExt cx="5796644" cy="1224136"/>
              </a:xfrm>
            </p:grpSpPr>
            <p:sp>
              <p:nvSpPr>
                <p:cNvPr id="13" name="Rectangle 12"/>
                <p:cNvSpPr/>
                <p:nvPr/>
              </p:nvSpPr>
              <p:spPr>
                <a:xfrm>
                  <a:off x="2951820" y="1772816"/>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rot="16200000">
                  <a:off x="1943218" y="1197242"/>
                  <a:ext cx="432048" cy="1583196"/>
                </a:xfrm>
                <a:prstGeom prst="triangle">
                  <a:avLst>
                    <a:gd name="adj" fmla="val 54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rapezoid 14"/>
                <p:cNvSpPr/>
                <p:nvPr/>
              </p:nvSpPr>
              <p:spPr>
                <a:xfrm>
                  <a:off x="6515236" y="1376772"/>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rapezoid 15"/>
                <p:cNvSpPr/>
                <p:nvPr/>
              </p:nvSpPr>
              <p:spPr>
                <a:xfrm rot="10800000">
                  <a:off x="6515236" y="2204864"/>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rapezoid 11"/>
              <p:cNvSpPr/>
              <p:nvPr/>
            </p:nvSpPr>
            <p:spPr>
              <a:xfrm rot="5400000">
                <a:off x="7290301" y="4203086"/>
                <a:ext cx="432048" cy="252028"/>
              </a:xfrm>
              <a:prstGeom prst="trapezoid">
                <a:avLst>
                  <a:gd name="adj" fmla="val 358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 name="Straight Connector 17"/>
            <p:cNvCxnSpPr/>
            <p:nvPr/>
          </p:nvCxnSpPr>
          <p:spPr>
            <a:xfrm>
              <a:off x="3094856" y="4545124"/>
              <a:ext cx="4104456" cy="0"/>
            </a:xfrm>
            <a:prstGeom prst="line">
              <a:avLst/>
            </a:prstGeom>
            <a:ln w="57150">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095836" y="4113076"/>
              <a:ext cx="4104456" cy="0"/>
            </a:xfrm>
            <a:prstGeom prst="line">
              <a:avLst/>
            </a:prstGeom>
            <a:ln w="57150">
              <a:prstDash val="sysDot"/>
            </a:ln>
          </p:spPr>
          <p:style>
            <a:lnRef idx="1">
              <a:schemeClr val="accent1"/>
            </a:lnRef>
            <a:fillRef idx="0">
              <a:schemeClr val="accent1"/>
            </a:fillRef>
            <a:effectRef idx="0">
              <a:schemeClr val="accent1"/>
            </a:effectRef>
            <a:fontRef idx="minor">
              <a:schemeClr val="tx1"/>
            </a:fontRef>
          </p:style>
        </p:cxnSp>
      </p:grpSp>
      <p:sp>
        <p:nvSpPr>
          <p:cNvPr id="21" name="Freeform 20"/>
          <p:cNvSpPr/>
          <p:nvPr/>
        </p:nvSpPr>
        <p:spPr>
          <a:xfrm>
            <a:off x="2830905" y="1752371"/>
            <a:ext cx="6276109" cy="390698"/>
          </a:xfrm>
          <a:custGeom>
            <a:avLst/>
            <a:gdLst>
              <a:gd name="connsiteX0" fmla="*/ 0 w 6276109"/>
              <a:gd name="connsiteY0" fmla="*/ 390698 h 390698"/>
              <a:gd name="connsiteX1" fmla="*/ 482138 w 6276109"/>
              <a:gd name="connsiteY1" fmla="*/ 274320 h 390698"/>
              <a:gd name="connsiteX2" fmla="*/ 972589 w 6276109"/>
              <a:gd name="connsiteY2" fmla="*/ 191192 h 390698"/>
              <a:gd name="connsiteX3" fmla="*/ 1313411 w 6276109"/>
              <a:gd name="connsiteY3" fmla="*/ 133003 h 390698"/>
              <a:gd name="connsiteX4" fmla="*/ 1845425 w 6276109"/>
              <a:gd name="connsiteY4" fmla="*/ 74814 h 390698"/>
              <a:gd name="connsiteX5" fmla="*/ 2410691 w 6276109"/>
              <a:gd name="connsiteY5" fmla="*/ 58189 h 390698"/>
              <a:gd name="connsiteX6" fmla="*/ 3108960 w 6276109"/>
              <a:gd name="connsiteY6" fmla="*/ 33251 h 390698"/>
              <a:gd name="connsiteX7" fmla="*/ 6276109 w 6276109"/>
              <a:gd name="connsiteY7" fmla="*/ 0 h 390698"/>
              <a:gd name="connsiteX8" fmla="*/ 6276109 w 6276109"/>
              <a:gd name="connsiteY8" fmla="*/ 0 h 390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76109" h="390698">
                <a:moveTo>
                  <a:pt x="0" y="390698"/>
                </a:moveTo>
                <a:lnTo>
                  <a:pt x="482138" y="274320"/>
                </a:lnTo>
                <a:lnTo>
                  <a:pt x="972589" y="191192"/>
                </a:lnTo>
                <a:lnTo>
                  <a:pt x="1313411" y="133003"/>
                </a:lnTo>
                <a:lnTo>
                  <a:pt x="1845425" y="74814"/>
                </a:lnTo>
                <a:lnTo>
                  <a:pt x="2410691" y="58189"/>
                </a:lnTo>
                <a:lnTo>
                  <a:pt x="3108960" y="33251"/>
                </a:lnTo>
                <a:lnTo>
                  <a:pt x="6276109" y="0"/>
                </a:lnTo>
                <a:lnTo>
                  <a:pt x="6276109"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031451" y="1752372"/>
            <a:ext cx="144016" cy="126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2871212" y="3864512"/>
            <a:ext cx="6276109" cy="390698"/>
          </a:xfrm>
          <a:custGeom>
            <a:avLst/>
            <a:gdLst>
              <a:gd name="connsiteX0" fmla="*/ 0 w 6276109"/>
              <a:gd name="connsiteY0" fmla="*/ 390698 h 390698"/>
              <a:gd name="connsiteX1" fmla="*/ 482138 w 6276109"/>
              <a:gd name="connsiteY1" fmla="*/ 274320 h 390698"/>
              <a:gd name="connsiteX2" fmla="*/ 972589 w 6276109"/>
              <a:gd name="connsiteY2" fmla="*/ 191192 h 390698"/>
              <a:gd name="connsiteX3" fmla="*/ 1313411 w 6276109"/>
              <a:gd name="connsiteY3" fmla="*/ 133003 h 390698"/>
              <a:gd name="connsiteX4" fmla="*/ 1845425 w 6276109"/>
              <a:gd name="connsiteY4" fmla="*/ 74814 h 390698"/>
              <a:gd name="connsiteX5" fmla="*/ 2410691 w 6276109"/>
              <a:gd name="connsiteY5" fmla="*/ 58189 h 390698"/>
              <a:gd name="connsiteX6" fmla="*/ 3108960 w 6276109"/>
              <a:gd name="connsiteY6" fmla="*/ 33251 h 390698"/>
              <a:gd name="connsiteX7" fmla="*/ 6276109 w 6276109"/>
              <a:gd name="connsiteY7" fmla="*/ 0 h 390698"/>
              <a:gd name="connsiteX8" fmla="*/ 6276109 w 6276109"/>
              <a:gd name="connsiteY8" fmla="*/ 0 h 390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76109" h="390698">
                <a:moveTo>
                  <a:pt x="0" y="390698"/>
                </a:moveTo>
                <a:lnTo>
                  <a:pt x="482138" y="274320"/>
                </a:lnTo>
                <a:lnTo>
                  <a:pt x="972589" y="191192"/>
                </a:lnTo>
                <a:lnTo>
                  <a:pt x="1313411" y="133003"/>
                </a:lnTo>
                <a:lnTo>
                  <a:pt x="1845425" y="74814"/>
                </a:lnTo>
                <a:lnTo>
                  <a:pt x="2410691" y="58189"/>
                </a:lnTo>
                <a:lnTo>
                  <a:pt x="3108960" y="33251"/>
                </a:lnTo>
                <a:lnTo>
                  <a:pt x="6276109" y="0"/>
                </a:lnTo>
                <a:lnTo>
                  <a:pt x="6276109"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075567" y="3840604"/>
            <a:ext cx="144016" cy="126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5186735" y="1782070"/>
            <a:ext cx="3552148" cy="142275"/>
            <a:chOff x="3662735" y="1782069"/>
            <a:chExt cx="3552148" cy="142275"/>
          </a:xfrm>
        </p:grpSpPr>
        <p:sp>
          <p:nvSpPr>
            <p:cNvPr id="25" name="Freeform 24"/>
            <p:cNvSpPr/>
            <p:nvPr/>
          </p:nvSpPr>
          <p:spPr>
            <a:xfrm>
              <a:off x="4084534" y="1812444"/>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497441" y="1842083"/>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4977329" y="1819353"/>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3662735" y="1845695"/>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5772147" y="1790366"/>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5401177" y="1857842"/>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6477020" y="1782069"/>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6096722" y="1852109"/>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6832498" y="1838837"/>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Freeform 33"/>
          <p:cNvSpPr/>
          <p:nvPr/>
        </p:nvSpPr>
        <p:spPr>
          <a:xfrm>
            <a:off x="6689760" y="3929168"/>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7102667" y="3958807"/>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7582555" y="3936077"/>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6267961" y="3962419"/>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8377373" y="3907090"/>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8006403" y="3974566"/>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8701948" y="3968833"/>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251684" y="2564904"/>
            <a:ext cx="2628292" cy="369332"/>
          </a:xfrm>
          <a:prstGeom prst="rect">
            <a:avLst/>
          </a:prstGeom>
          <a:noFill/>
        </p:spPr>
        <p:txBody>
          <a:bodyPr wrap="square" rtlCol="0">
            <a:spAutoFit/>
          </a:bodyPr>
          <a:lstStyle/>
          <a:p>
            <a:r>
              <a:rPr lang="en-US" dirty="0"/>
              <a:t>Rough Rocket Skin</a:t>
            </a:r>
          </a:p>
        </p:txBody>
      </p:sp>
      <p:sp>
        <p:nvSpPr>
          <p:cNvPr id="42" name="TextBox 41"/>
          <p:cNvSpPr txBox="1"/>
          <p:nvPr/>
        </p:nvSpPr>
        <p:spPr>
          <a:xfrm>
            <a:off x="3251684" y="4689140"/>
            <a:ext cx="3528392" cy="369332"/>
          </a:xfrm>
          <a:prstGeom prst="rect">
            <a:avLst/>
          </a:prstGeom>
          <a:noFill/>
        </p:spPr>
        <p:txBody>
          <a:bodyPr wrap="square" rtlCol="0">
            <a:spAutoFit/>
          </a:bodyPr>
          <a:lstStyle/>
          <a:p>
            <a:r>
              <a:rPr lang="en-US" dirty="0"/>
              <a:t>Smooth Rocket Skin  =  Less Drag</a:t>
            </a:r>
          </a:p>
        </p:txBody>
      </p:sp>
      <p:sp>
        <p:nvSpPr>
          <p:cNvPr id="43" name="TextBox 42"/>
          <p:cNvSpPr txBox="1"/>
          <p:nvPr/>
        </p:nvSpPr>
        <p:spPr>
          <a:xfrm>
            <a:off x="947428" y="5366941"/>
            <a:ext cx="10333148" cy="707886"/>
          </a:xfrm>
          <a:prstGeom prst="rect">
            <a:avLst/>
          </a:prstGeom>
          <a:noFill/>
        </p:spPr>
        <p:txBody>
          <a:bodyPr wrap="square" rtlCol="0">
            <a:spAutoFit/>
          </a:bodyPr>
          <a:lstStyle/>
          <a:p>
            <a:r>
              <a:rPr lang="en-US" sz="2000" dirty="0"/>
              <a:t>A turbulent flow interacts with the rocket skin more and thus creates more drag.  Drag is reduced if the flow can be kept smooth…</a:t>
            </a:r>
          </a:p>
        </p:txBody>
      </p:sp>
      <p:sp>
        <p:nvSpPr>
          <p:cNvPr id="44" name="TextBox 43"/>
          <p:cNvSpPr txBox="1"/>
          <p:nvPr/>
        </p:nvSpPr>
        <p:spPr>
          <a:xfrm>
            <a:off x="1873188" y="215934"/>
            <a:ext cx="8435280" cy="584775"/>
          </a:xfrm>
          <a:prstGeom prst="rect">
            <a:avLst/>
          </a:prstGeom>
          <a:noFill/>
        </p:spPr>
        <p:txBody>
          <a:bodyPr wrap="square" rtlCol="0">
            <a:spAutoFit/>
          </a:bodyPr>
          <a:lstStyle/>
          <a:p>
            <a:pPr algn="ctr"/>
            <a:r>
              <a:rPr lang="en-US" sz="3200" dirty="0"/>
              <a:t>Smooth Surface = More Laminar Flow = Less Drag</a:t>
            </a:r>
          </a:p>
        </p:txBody>
      </p:sp>
    </p:spTree>
    <p:extLst>
      <p:ext uri="{BB962C8B-B14F-4D97-AF65-F5344CB8AC3E}">
        <p14:creationId xmlns:p14="http://schemas.microsoft.com/office/powerpoint/2010/main" val="3449448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17</a:t>
            </a:fld>
            <a:endParaRPr lang="en-US"/>
          </a:p>
        </p:txBody>
      </p:sp>
      <p:grpSp>
        <p:nvGrpSpPr>
          <p:cNvPr id="18" name="Group 17"/>
          <p:cNvGrpSpPr/>
          <p:nvPr/>
        </p:nvGrpSpPr>
        <p:grpSpPr>
          <a:xfrm>
            <a:off x="3539716" y="1376772"/>
            <a:ext cx="4932548" cy="4140460"/>
            <a:chOff x="2015716" y="1376772"/>
            <a:chExt cx="4932548" cy="4140460"/>
          </a:xfrm>
        </p:grpSpPr>
        <p:sp>
          <p:nvSpPr>
            <p:cNvPr id="10" name="Right Triangle 9"/>
            <p:cNvSpPr/>
            <p:nvPr/>
          </p:nvSpPr>
          <p:spPr>
            <a:xfrm>
              <a:off x="5292080" y="3212976"/>
              <a:ext cx="216024" cy="216024"/>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p:cNvSpPr/>
            <p:nvPr/>
          </p:nvSpPr>
          <p:spPr>
            <a:xfrm>
              <a:off x="4499992" y="2453163"/>
              <a:ext cx="216024" cy="216024"/>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rot="5400000">
              <a:off x="4475515" y="4245566"/>
              <a:ext cx="300982" cy="252027"/>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p:nvSpPr>
          <p:spPr>
            <a:xfrm rot="5400000">
              <a:off x="5288272" y="3468812"/>
              <a:ext cx="216022" cy="280414"/>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5292080" y="3465004"/>
              <a:ext cx="165618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499992" y="4221088"/>
              <a:ext cx="0" cy="129614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Right Triangle 13"/>
            <p:cNvSpPr/>
            <p:nvPr/>
          </p:nvSpPr>
          <p:spPr>
            <a:xfrm rot="10800000">
              <a:off x="4240921" y="4208137"/>
              <a:ext cx="223067" cy="300983"/>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Triangle 14"/>
            <p:cNvSpPr/>
            <p:nvPr/>
          </p:nvSpPr>
          <p:spPr>
            <a:xfrm rot="16200000">
              <a:off x="3410870" y="3185972"/>
              <a:ext cx="270031" cy="252028"/>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p:cNvSpPr/>
            <p:nvPr/>
          </p:nvSpPr>
          <p:spPr>
            <a:xfrm rot="5400000" flipV="1">
              <a:off x="3441115" y="3486245"/>
              <a:ext cx="209540" cy="252029"/>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p:cNvSpPr/>
            <p:nvPr/>
          </p:nvSpPr>
          <p:spPr>
            <a:xfrm rot="16200000">
              <a:off x="4242773" y="2447970"/>
              <a:ext cx="216024" cy="226409"/>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flipV="1">
              <a:off x="4481990" y="1376772"/>
              <a:ext cx="0" cy="129614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3671900" y="2672916"/>
              <a:ext cx="1620180" cy="1548172"/>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2015716" y="3465004"/>
              <a:ext cx="1656184"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2783632" y="152637"/>
            <a:ext cx="6984776" cy="584775"/>
          </a:xfrm>
          <a:prstGeom prst="rect">
            <a:avLst/>
          </a:prstGeom>
          <a:noFill/>
        </p:spPr>
        <p:txBody>
          <a:bodyPr wrap="square" rtlCol="0">
            <a:spAutoFit/>
          </a:bodyPr>
          <a:lstStyle/>
          <a:p>
            <a:pPr algn="ctr"/>
            <a:r>
              <a:rPr lang="en-US" sz="3200" dirty="0"/>
              <a:t>Reduce Interference Drag</a:t>
            </a:r>
          </a:p>
        </p:txBody>
      </p:sp>
      <p:sp>
        <p:nvSpPr>
          <p:cNvPr id="20" name="TextBox 19"/>
          <p:cNvSpPr txBox="1"/>
          <p:nvPr/>
        </p:nvSpPr>
        <p:spPr>
          <a:xfrm>
            <a:off x="947433" y="5872627"/>
            <a:ext cx="10634967" cy="461665"/>
          </a:xfrm>
          <a:prstGeom prst="rect">
            <a:avLst/>
          </a:prstGeom>
          <a:noFill/>
        </p:spPr>
        <p:txBody>
          <a:bodyPr wrap="square" rtlCol="0">
            <a:spAutoFit/>
          </a:bodyPr>
          <a:lstStyle/>
          <a:p>
            <a:r>
              <a:rPr lang="en-US" sz="2400" dirty="0"/>
              <a:t>White glue can be used, but you can only effectively build up one fillet at a time…</a:t>
            </a:r>
          </a:p>
        </p:txBody>
      </p:sp>
      <p:sp>
        <p:nvSpPr>
          <p:cNvPr id="21" name="TextBox 20"/>
          <p:cNvSpPr txBox="1"/>
          <p:nvPr/>
        </p:nvSpPr>
        <p:spPr>
          <a:xfrm>
            <a:off x="1379479" y="1558679"/>
            <a:ext cx="3300770" cy="1200329"/>
          </a:xfrm>
          <a:prstGeom prst="rect">
            <a:avLst/>
          </a:prstGeom>
          <a:noFill/>
        </p:spPr>
        <p:txBody>
          <a:bodyPr wrap="square" rtlCol="0">
            <a:spAutoFit/>
          </a:bodyPr>
          <a:lstStyle/>
          <a:p>
            <a:r>
              <a:rPr lang="en-US" sz="2400" dirty="0"/>
              <a:t>Add Fillets to Make a Smooth Transition from Fin to Body Tube</a:t>
            </a:r>
          </a:p>
        </p:txBody>
      </p:sp>
      <p:sp>
        <p:nvSpPr>
          <p:cNvPr id="22" name="TextBox 21"/>
          <p:cNvSpPr txBox="1"/>
          <p:nvPr/>
        </p:nvSpPr>
        <p:spPr>
          <a:xfrm>
            <a:off x="7623205" y="1486814"/>
            <a:ext cx="3585351" cy="1569660"/>
          </a:xfrm>
          <a:prstGeom prst="rect">
            <a:avLst/>
          </a:prstGeom>
          <a:noFill/>
        </p:spPr>
        <p:txBody>
          <a:bodyPr wrap="square" rtlCol="0">
            <a:spAutoFit/>
          </a:bodyPr>
          <a:lstStyle/>
          <a:p>
            <a:r>
              <a:rPr lang="en-US" sz="2400" dirty="0"/>
              <a:t>The flow around the fins “interferes” with the flow along the body – and visa versa</a:t>
            </a:r>
          </a:p>
        </p:txBody>
      </p:sp>
    </p:spTree>
    <p:extLst>
      <p:ext uri="{BB962C8B-B14F-4D97-AF65-F5344CB8AC3E}">
        <p14:creationId xmlns:p14="http://schemas.microsoft.com/office/powerpoint/2010/main" val="852647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18</a:t>
            </a:fld>
            <a:endParaRPr lang="en-US"/>
          </a:p>
        </p:txBody>
      </p:sp>
      <p:sp>
        <p:nvSpPr>
          <p:cNvPr id="3" name="TextBox 2"/>
          <p:cNvSpPr txBox="1"/>
          <p:nvPr/>
        </p:nvSpPr>
        <p:spPr>
          <a:xfrm>
            <a:off x="2531604" y="1952836"/>
            <a:ext cx="7344816" cy="1938992"/>
          </a:xfrm>
          <a:prstGeom prst="rect">
            <a:avLst/>
          </a:prstGeom>
          <a:noFill/>
        </p:spPr>
        <p:txBody>
          <a:bodyPr wrap="square" rtlCol="0">
            <a:spAutoFit/>
          </a:bodyPr>
          <a:lstStyle/>
          <a:p>
            <a:pPr algn="ctr"/>
            <a:r>
              <a:rPr lang="en-US" sz="4000" dirty="0"/>
              <a:t>Calculation</a:t>
            </a:r>
          </a:p>
          <a:p>
            <a:pPr algn="ctr"/>
            <a:r>
              <a:rPr lang="en-US" sz="4000" dirty="0"/>
              <a:t> of</a:t>
            </a:r>
          </a:p>
          <a:p>
            <a:pPr algn="ctr"/>
            <a:r>
              <a:rPr lang="en-US" sz="4000" dirty="0"/>
              <a:t> Theoretical Model Rocket Drag</a:t>
            </a:r>
          </a:p>
        </p:txBody>
      </p:sp>
    </p:spTree>
    <p:extLst>
      <p:ext uri="{BB962C8B-B14F-4D97-AF65-F5344CB8AC3E}">
        <p14:creationId xmlns:p14="http://schemas.microsoft.com/office/powerpoint/2010/main" val="3548710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rmAutofit/>
          </a:bodyPr>
          <a:lstStyle/>
          <a:p>
            <a:r>
              <a:rPr lang="en-US" sz="3200" dirty="0">
                <a:solidFill>
                  <a:srgbClr val="FF0000"/>
                </a:solidFill>
              </a:rPr>
              <a:t>The Drag Equation</a:t>
            </a:r>
          </a:p>
        </p:txBody>
      </p:sp>
      <p:sp>
        <p:nvSpPr>
          <p:cNvPr id="3" name="TextBox 2"/>
          <p:cNvSpPr txBox="1"/>
          <p:nvPr/>
        </p:nvSpPr>
        <p:spPr>
          <a:xfrm>
            <a:off x="1981200" y="2479958"/>
            <a:ext cx="8305800" cy="461665"/>
          </a:xfrm>
          <a:prstGeom prst="rect">
            <a:avLst/>
          </a:prstGeom>
          <a:noFill/>
        </p:spPr>
        <p:txBody>
          <a:bodyPr wrap="square" rtlCol="0">
            <a:spAutoFit/>
          </a:bodyPr>
          <a:lstStyle/>
          <a:p>
            <a:r>
              <a:rPr lang="en-US" sz="2400" dirty="0">
                <a:solidFill>
                  <a:srgbClr val="00B050"/>
                </a:solidFill>
              </a:rPr>
              <a:t>Drag  =  ½   x   Air Density   x   Velocity</a:t>
            </a:r>
            <a:r>
              <a:rPr lang="en-US" sz="2400" baseline="30000" dirty="0">
                <a:solidFill>
                  <a:srgbClr val="00B050"/>
                </a:solidFill>
              </a:rPr>
              <a:t>2</a:t>
            </a:r>
            <a:r>
              <a:rPr lang="en-US" sz="2400" dirty="0">
                <a:solidFill>
                  <a:srgbClr val="00B050"/>
                </a:solidFill>
              </a:rPr>
              <a:t>   x   </a:t>
            </a:r>
            <a:r>
              <a:rPr lang="en-US" sz="2400" dirty="0">
                <a:solidFill>
                  <a:srgbClr val="0070C0"/>
                </a:solidFill>
              </a:rPr>
              <a:t>CD</a:t>
            </a:r>
            <a:r>
              <a:rPr lang="en-US" sz="2400" dirty="0">
                <a:solidFill>
                  <a:srgbClr val="00B050"/>
                </a:solidFill>
              </a:rPr>
              <a:t>   x   Reference Area</a:t>
            </a:r>
          </a:p>
        </p:txBody>
      </p:sp>
      <p:sp>
        <p:nvSpPr>
          <p:cNvPr id="8" name="Slide Number Placeholder 7"/>
          <p:cNvSpPr>
            <a:spLocks noGrp="1"/>
          </p:cNvSpPr>
          <p:nvPr>
            <p:ph type="sldNum" sz="quarter" idx="12"/>
          </p:nvPr>
        </p:nvSpPr>
        <p:spPr/>
        <p:txBody>
          <a:bodyPr/>
          <a:lstStyle/>
          <a:p>
            <a:fld id="{0577989B-ABFB-4800-BE90-247105E5AD90}" type="slidenum">
              <a:rPr lang="en-US" smtClean="0"/>
              <a:t>19</a:t>
            </a:fld>
            <a:endParaRPr lang="en-US"/>
          </a:p>
        </p:txBody>
      </p:sp>
      <p:sp>
        <p:nvSpPr>
          <p:cNvPr id="9" name="TextBox 8"/>
          <p:cNvSpPr txBox="1"/>
          <p:nvPr/>
        </p:nvSpPr>
        <p:spPr>
          <a:xfrm>
            <a:off x="1163452" y="1297260"/>
            <a:ext cx="9901100" cy="461665"/>
          </a:xfrm>
          <a:prstGeom prst="rect">
            <a:avLst/>
          </a:prstGeom>
          <a:noFill/>
        </p:spPr>
        <p:txBody>
          <a:bodyPr wrap="square" rtlCol="0">
            <a:spAutoFit/>
          </a:bodyPr>
          <a:lstStyle/>
          <a:p>
            <a:r>
              <a:rPr lang="en-US" sz="2400" dirty="0"/>
              <a:t>Recall the basic equation for calculating the drag force acting on the rocket:</a:t>
            </a:r>
          </a:p>
        </p:txBody>
      </p:sp>
      <p:sp>
        <p:nvSpPr>
          <p:cNvPr id="10" name="TextBox 9"/>
          <p:cNvSpPr txBox="1"/>
          <p:nvPr/>
        </p:nvSpPr>
        <p:spPr>
          <a:xfrm>
            <a:off x="1163452" y="3645025"/>
            <a:ext cx="9901100" cy="461665"/>
          </a:xfrm>
          <a:prstGeom prst="rect">
            <a:avLst/>
          </a:prstGeom>
          <a:noFill/>
        </p:spPr>
        <p:txBody>
          <a:bodyPr wrap="square" rtlCol="0">
            <a:spAutoFit/>
          </a:bodyPr>
          <a:lstStyle/>
          <a:p>
            <a:r>
              <a:rPr lang="en-US" sz="2400" dirty="0"/>
              <a:t>The trick is to be able to estimate the drag coefficient (CD) of the rocket…</a:t>
            </a:r>
          </a:p>
        </p:txBody>
      </p:sp>
    </p:spTree>
    <p:extLst>
      <p:ext uri="{BB962C8B-B14F-4D97-AF65-F5344CB8AC3E}">
        <p14:creationId xmlns:p14="http://schemas.microsoft.com/office/powerpoint/2010/main" val="543264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a:t>
            </a:fld>
            <a:endParaRPr lang="en-US"/>
          </a:p>
        </p:txBody>
      </p:sp>
      <p:sp>
        <p:nvSpPr>
          <p:cNvPr id="3" name="TextBox 2"/>
          <p:cNvSpPr txBox="1"/>
          <p:nvPr/>
        </p:nvSpPr>
        <p:spPr>
          <a:xfrm>
            <a:off x="3548098" y="222834"/>
            <a:ext cx="5256584" cy="584775"/>
          </a:xfrm>
          <a:prstGeom prst="rect">
            <a:avLst/>
          </a:prstGeom>
          <a:noFill/>
        </p:spPr>
        <p:txBody>
          <a:bodyPr wrap="square" rtlCol="0">
            <a:spAutoFit/>
          </a:bodyPr>
          <a:lstStyle/>
          <a:p>
            <a:pPr algn="ctr"/>
            <a:r>
              <a:rPr lang="en-US" sz="3200" dirty="0"/>
              <a:t>What is Drag ?</a:t>
            </a:r>
          </a:p>
        </p:txBody>
      </p:sp>
      <p:sp>
        <p:nvSpPr>
          <p:cNvPr id="4" name="TextBox 3"/>
          <p:cNvSpPr txBox="1"/>
          <p:nvPr/>
        </p:nvSpPr>
        <p:spPr>
          <a:xfrm>
            <a:off x="1981924" y="903227"/>
            <a:ext cx="8388932" cy="1569660"/>
          </a:xfrm>
          <a:prstGeom prst="rect">
            <a:avLst/>
          </a:prstGeom>
          <a:noFill/>
        </p:spPr>
        <p:txBody>
          <a:bodyPr wrap="square" rtlCol="0">
            <a:spAutoFit/>
          </a:bodyPr>
          <a:lstStyle/>
          <a:p>
            <a:pPr>
              <a:spcBef>
                <a:spcPts val="1200"/>
              </a:spcBef>
            </a:pPr>
            <a:r>
              <a:rPr lang="en-US" sz="2400" dirty="0"/>
              <a:t>Drag includes a “pressure” force and a “frictional” force</a:t>
            </a:r>
          </a:p>
          <a:p>
            <a:pPr marL="800100" lvl="1" indent="-342900">
              <a:buFont typeface="Arial" panose="020B0604020202020204" pitchFamily="34" charset="0"/>
              <a:buChar char="•"/>
            </a:pPr>
            <a:r>
              <a:rPr lang="en-US" sz="2400" dirty="0"/>
              <a:t>High pressure when acting on the front of a moving object</a:t>
            </a:r>
          </a:p>
          <a:p>
            <a:pPr marL="800100" lvl="1" indent="-342900">
              <a:buFont typeface="Arial" panose="020B0604020202020204" pitchFamily="34" charset="0"/>
              <a:buChar char="•"/>
            </a:pPr>
            <a:r>
              <a:rPr lang="en-US" sz="2400" dirty="0"/>
              <a:t>Low pressure (suction) at the back of a moving object</a:t>
            </a:r>
          </a:p>
          <a:p>
            <a:pPr marL="800100" lvl="1" indent="-342900">
              <a:buFont typeface="Arial" panose="020B0604020202020204" pitchFamily="34" charset="0"/>
              <a:buChar char="•"/>
            </a:pPr>
            <a:r>
              <a:rPr lang="en-US" sz="2400" dirty="0"/>
              <a:t>Friction along the body of the object</a:t>
            </a:r>
          </a:p>
        </p:txBody>
      </p:sp>
      <p:sp>
        <p:nvSpPr>
          <p:cNvPr id="5" name="TextBox 4"/>
          <p:cNvSpPr txBox="1"/>
          <p:nvPr/>
        </p:nvSpPr>
        <p:spPr>
          <a:xfrm>
            <a:off x="3458334" y="5713914"/>
            <a:ext cx="5734010" cy="461665"/>
          </a:xfrm>
          <a:prstGeom prst="rect">
            <a:avLst/>
          </a:prstGeom>
          <a:noFill/>
        </p:spPr>
        <p:txBody>
          <a:bodyPr wrap="square" rtlCol="0">
            <a:spAutoFit/>
          </a:bodyPr>
          <a:lstStyle/>
          <a:p>
            <a:pPr>
              <a:spcBef>
                <a:spcPts val="1200"/>
              </a:spcBef>
            </a:pPr>
            <a:r>
              <a:rPr lang="en-US" sz="2400" dirty="0"/>
              <a:t>Drag always acts to slow down the rocket</a:t>
            </a:r>
          </a:p>
        </p:txBody>
      </p:sp>
      <p:grpSp>
        <p:nvGrpSpPr>
          <p:cNvPr id="6" name="Group 5"/>
          <p:cNvGrpSpPr/>
          <p:nvPr/>
        </p:nvGrpSpPr>
        <p:grpSpPr>
          <a:xfrm>
            <a:off x="4583832" y="2900296"/>
            <a:ext cx="3997426" cy="1024369"/>
            <a:chOff x="1367644" y="1376772"/>
            <a:chExt cx="5796644" cy="1224136"/>
          </a:xfrm>
        </p:grpSpPr>
        <p:sp>
          <p:nvSpPr>
            <p:cNvPr id="7" name="Rectangle 6"/>
            <p:cNvSpPr/>
            <p:nvPr/>
          </p:nvSpPr>
          <p:spPr>
            <a:xfrm>
              <a:off x="2951820" y="1772816"/>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16200000">
              <a:off x="1943218" y="1197242"/>
              <a:ext cx="432048" cy="1583196"/>
            </a:xfrm>
            <a:prstGeom prst="triangle">
              <a:avLst>
                <a:gd name="adj" fmla="val 54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p:cNvSpPr/>
            <p:nvPr/>
          </p:nvSpPr>
          <p:spPr>
            <a:xfrm>
              <a:off x="6515236" y="1376772"/>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rapezoid 9"/>
            <p:cNvSpPr/>
            <p:nvPr/>
          </p:nvSpPr>
          <p:spPr>
            <a:xfrm rot="10800000">
              <a:off x="6515236" y="2204864"/>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2" name="Straight Arrow Connector 11"/>
          <p:cNvCxnSpPr/>
          <p:nvPr/>
        </p:nvCxnSpPr>
        <p:spPr>
          <a:xfrm flipH="1">
            <a:off x="2027548" y="3412480"/>
            <a:ext cx="1512168" cy="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8268426">
            <a:off x="3656334" y="2922654"/>
            <a:ext cx="1188132" cy="646331"/>
          </a:xfrm>
          <a:prstGeom prst="rect">
            <a:avLst/>
          </a:prstGeom>
          <a:noFill/>
        </p:spPr>
        <p:txBody>
          <a:bodyPr wrap="square" rtlCol="0">
            <a:spAutoFit/>
          </a:bodyPr>
          <a:lstStyle/>
          <a:p>
            <a:r>
              <a:rPr lang="en-US" dirty="0"/>
              <a:t>High Pressure</a:t>
            </a:r>
          </a:p>
        </p:txBody>
      </p:sp>
      <p:sp>
        <p:nvSpPr>
          <p:cNvPr id="14" name="TextBox 13"/>
          <p:cNvSpPr txBox="1"/>
          <p:nvPr/>
        </p:nvSpPr>
        <p:spPr>
          <a:xfrm rot="18268426">
            <a:off x="8696893" y="2842392"/>
            <a:ext cx="1188132" cy="646331"/>
          </a:xfrm>
          <a:prstGeom prst="rect">
            <a:avLst/>
          </a:prstGeom>
          <a:noFill/>
        </p:spPr>
        <p:txBody>
          <a:bodyPr wrap="square" rtlCol="0">
            <a:spAutoFit/>
          </a:bodyPr>
          <a:lstStyle/>
          <a:p>
            <a:r>
              <a:rPr lang="en-US" dirty="0"/>
              <a:t>Low Pressure</a:t>
            </a:r>
          </a:p>
        </p:txBody>
      </p:sp>
      <p:sp>
        <p:nvSpPr>
          <p:cNvPr id="15" name="TextBox 14"/>
          <p:cNvSpPr txBox="1"/>
          <p:nvPr/>
        </p:nvSpPr>
        <p:spPr>
          <a:xfrm>
            <a:off x="3035660" y="4191917"/>
            <a:ext cx="2952328" cy="923330"/>
          </a:xfrm>
          <a:prstGeom prst="rect">
            <a:avLst/>
          </a:prstGeom>
          <a:noFill/>
        </p:spPr>
        <p:txBody>
          <a:bodyPr wrap="square" rtlCol="0">
            <a:spAutoFit/>
          </a:bodyPr>
          <a:lstStyle/>
          <a:p>
            <a:r>
              <a:rPr lang="en-US" dirty="0"/>
              <a:t>High pressure pushes on the front of the rocket – tends to slow the rocket down.</a:t>
            </a:r>
          </a:p>
        </p:txBody>
      </p:sp>
      <p:sp>
        <p:nvSpPr>
          <p:cNvPr id="16" name="TextBox 15"/>
          <p:cNvSpPr txBox="1"/>
          <p:nvPr/>
        </p:nvSpPr>
        <p:spPr>
          <a:xfrm>
            <a:off x="6733728" y="4198104"/>
            <a:ext cx="3574740" cy="1200329"/>
          </a:xfrm>
          <a:prstGeom prst="rect">
            <a:avLst/>
          </a:prstGeom>
          <a:noFill/>
        </p:spPr>
        <p:txBody>
          <a:bodyPr wrap="square" rtlCol="0">
            <a:spAutoFit/>
          </a:bodyPr>
          <a:lstStyle/>
          <a:p>
            <a:r>
              <a:rPr lang="en-US" dirty="0"/>
              <a:t>Low pressure on the back of the rocket tries to suck the rocket backwards – tends to slow the rocket down.</a:t>
            </a:r>
          </a:p>
        </p:txBody>
      </p:sp>
      <p:sp>
        <p:nvSpPr>
          <p:cNvPr id="17" name="TextBox 16"/>
          <p:cNvSpPr txBox="1"/>
          <p:nvPr/>
        </p:nvSpPr>
        <p:spPr>
          <a:xfrm>
            <a:off x="2135560" y="2934940"/>
            <a:ext cx="1620180" cy="276999"/>
          </a:xfrm>
          <a:prstGeom prst="rect">
            <a:avLst/>
          </a:prstGeom>
          <a:noFill/>
        </p:spPr>
        <p:txBody>
          <a:bodyPr wrap="square" rtlCol="0">
            <a:spAutoFit/>
          </a:bodyPr>
          <a:lstStyle/>
          <a:p>
            <a:r>
              <a:rPr lang="en-US" sz="1200" dirty="0"/>
              <a:t>Direction of Motion</a:t>
            </a:r>
          </a:p>
        </p:txBody>
      </p:sp>
      <p:grpSp>
        <p:nvGrpSpPr>
          <p:cNvPr id="19" name="Group 18"/>
          <p:cNvGrpSpPr/>
          <p:nvPr/>
        </p:nvGrpSpPr>
        <p:grpSpPr>
          <a:xfrm>
            <a:off x="5590607" y="3063457"/>
            <a:ext cx="2952328" cy="132421"/>
            <a:chOff x="3662735" y="1782069"/>
            <a:chExt cx="3552148" cy="142275"/>
          </a:xfrm>
        </p:grpSpPr>
        <p:sp>
          <p:nvSpPr>
            <p:cNvPr id="20" name="Freeform 19"/>
            <p:cNvSpPr/>
            <p:nvPr/>
          </p:nvSpPr>
          <p:spPr>
            <a:xfrm>
              <a:off x="4084534" y="1812444"/>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4497441" y="1842083"/>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4977329" y="1819353"/>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3662735" y="1845695"/>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5772147" y="1790366"/>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5401177" y="1857842"/>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6477020" y="1782069"/>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6096722" y="1852109"/>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6832498" y="1838837"/>
              <a:ext cx="382385" cy="66502"/>
            </a:xfrm>
            <a:custGeom>
              <a:avLst/>
              <a:gdLst>
                <a:gd name="connsiteX0" fmla="*/ 0 w 382385"/>
                <a:gd name="connsiteY0" fmla="*/ 33251 h 66502"/>
                <a:gd name="connsiteX1" fmla="*/ 83127 w 382385"/>
                <a:gd name="connsiteY1" fmla="*/ 16625 h 66502"/>
                <a:gd name="connsiteX2" fmla="*/ 99753 w 382385"/>
                <a:gd name="connsiteY2" fmla="*/ 0 h 66502"/>
                <a:gd name="connsiteX3" fmla="*/ 166254 w 382385"/>
                <a:gd name="connsiteY3" fmla="*/ 8312 h 66502"/>
                <a:gd name="connsiteX4" fmla="*/ 182880 w 382385"/>
                <a:gd name="connsiteY4" fmla="*/ 24938 h 66502"/>
                <a:gd name="connsiteX5" fmla="*/ 207818 w 382385"/>
                <a:gd name="connsiteY5" fmla="*/ 41563 h 66502"/>
                <a:gd name="connsiteX6" fmla="*/ 224444 w 382385"/>
                <a:gd name="connsiteY6" fmla="*/ 58189 h 66502"/>
                <a:gd name="connsiteX7" fmla="*/ 249382 w 382385"/>
                <a:gd name="connsiteY7" fmla="*/ 66502 h 66502"/>
                <a:gd name="connsiteX8" fmla="*/ 274320 w 382385"/>
                <a:gd name="connsiteY8" fmla="*/ 58189 h 66502"/>
                <a:gd name="connsiteX9" fmla="*/ 299258 w 382385"/>
                <a:gd name="connsiteY9" fmla="*/ 16625 h 66502"/>
                <a:gd name="connsiteX10" fmla="*/ 382385 w 382385"/>
                <a:gd name="connsiteY10" fmla="*/ 8312 h 6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2385" h="66502">
                  <a:moveTo>
                    <a:pt x="0" y="33251"/>
                  </a:moveTo>
                  <a:cubicBezTo>
                    <a:pt x="10092" y="31809"/>
                    <a:pt x="64990" y="27507"/>
                    <a:pt x="83127" y="16625"/>
                  </a:cubicBezTo>
                  <a:cubicBezTo>
                    <a:pt x="89847" y="12593"/>
                    <a:pt x="94211" y="5542"/>
                    <a:pt x="99753" y="0"/>
                  </a:cubicBezTo>
                  <a:cubicBezTo>
                    <a:pt x="121920" y="2771"/>
                    <a:pt x="144857" y="1893"/>
                    <a:pt x="166254" y="8312"/>
                  </a:cubicBezTo>
                  <a:cubicBezTo>
                    <a:pt x="173761" y="10564"/>
                    <a:pt x="176760" y="20042"/>
                    <a:pt x="182880" y="24938"/>
                  </a:cubicBezTo>
                  <a:cubicBezTo>
                    <a:pt x="190681" y="31179"/>
                    <a:pt x="200017" y="35322"/>
                    <a:pt x="207818" y="41563"/>
                  </a:cubicBezTo>
                  <a:cubicBezTo>
                    <a:pt x="213938" y="46459"/>
                    <a:pt x="217723" y="54157"/>
                    <a:pt x="224444" y="58189"/>
                  </a:cubicBezTo>
                  <a:cubicBezTo>
                    <a:pt x="231958" y="62697"/>
                    <a:pt x="241069" y="63731"/>
                    <a:pt x="249382" y="66502"/>
                  </a:cubicBezTo>
                  <a:cubicBezTo>
                    <a:pt x="257695" y="63731"/>
                    <a:pt x="268124" y="64385"/>
                    <a:pt x="274320" y="58189"/>
                  </a:cubicBezTo>
                  <a:cubicBezTo>
                    <a:pt x="313551" y="18958"/>
                    <a:pt x="251000" y="45581"/>
                    <a:pt x="299258" y="16625"/>
                  </a:cubicBezTo>
                  <a:cubicBezTo>
                    <a:pt x="323335" y="2178"/>
                    <a:pt x="358072" y="8312"/>
                    <a:pt x="382385" y="831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p:cNvSpPr txBox="1"/>
          <p:nvPr/>
        </p:nvSpPr>
        <p:spPr>
          <a:xfrm>
            <a:off x="6589390" y="2766946"/>
            <a:ext cx="1167431" cy="369332"/>
          </a:xfrm>
          <a:prstGeom prst="rect">
            <a:avLst/>
          </a:prstGeom>
          <a:noFill/>
        </p:spPr>
        <p:txBody>
          <a:bodyPr wrap="square" rtlCol="0">
            <a:spAutoFit/>
          </a:bodyPr>
          <a:lstStyle/>
          <a:p>
            <a:r>
              <a:rPr lang="en-US" dirty="0"/>
              <a:t>Friction</a:t>
            </a:r>
          </a:p>
        </p:txBody>
      </p:sp>
    </p:spTree>
    <p:extLst>
      <p:ext uri="{BB962C8B-B14F-4D97-AF65-F5344CB8AC3E}">
        <p14:creationId xmlns:p14="http://schemas.microsoft.com/office/powerpoint/2010/main" val="1403693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20</a:t>
            </a:fld>
            <a:endParaRPr lang="en-US"/>
          </a:p>
        </p:txBody>
      </p:sp>
      <p:sp>
        <p:nvSpPr>
          <p:cNvPr id="8" name="TextBox 7"/>
          <p:cNvSpPr txBox="1"/>
          <p:nvPr/>
        </p:nvSpPr>
        <p:spPr>
          <a:xfrm>
            <a:off x="1127448" y="4460942"/>
            <a:ext cx="10153128" cy="830997"/>
          </a:xfrm>
          <a:prstGeom prst="rect">
            <a:avLst/>
          </a:prstGeom>
          <a:noFill/>
        </p:spPr>
        <p:txBody>
          <a:bodyPr wrap="square" rtlCol="0">
            <a:spAutoFit/>
          </a:bodyPr>
          <a:lstStyle/>
          <a:p>
            <a:r>
              <a:rPr lang="en-US" sz="2400" dirty="0"/>
              <a:t>The Total Drag Coefficient is derived by taking the sum of CD’s calculated for the various major elements of the rocket.</a:t>
            </a:r>
          </a:p>
        </p:txBody>
      </p:sp>
      <p:sp>
        <p:nvSpPr>
          <p:cNvPr id="12" name="TextBox 11"/>
          <p:cNvSpPr txBox="1"/>
          <p:nvPr/>
        </p:nvSpPr>
        <p:spPr>
          <a:xfrm>
            <a:off x="2645998" y="362656"/>
            <a:ext cx="7116027" cy="584775"/>
          </a:xfrm>
          <a:prstGeom prst="rect">
            <a:avLst/>
          </a:prstGeom>
          <a:noFill/>
        </p:spPr>
        <p:txBody>
          <a:bodyPr wrap="square" rtlCol="0">
            <a:spAutoFit/>
          </a:bodyPr>
          <a:lstStyle/>
          <a:p>
            <a:pPr algn="ctr"/>
            <a:r>
              <a:rPr lang="en-US" sz="3200" dirty="0"/>
              <a:t>Total Drag Coefficient</a:t>
            </a:r>
          </a:p>
        </p:txBody>
      </p:sp>
      <p:sp>
        <p:nvSpPr>
          <p:cNvPr id="3" name="TextBox 2"/>
          <p:cNvSpPr txBox="1"/>
          <p:nvPr/>
        </p:nvSpPr>
        <p:spPr>
          <a:xfrm>
            <a:off x="3317882" y="2213093"/>
            <a:ext cx="4914045" cy="1846659"/>
          </a:xfrm>
          <a:prstGeom prst="rect">
            <a:avLst/>
          </a:prstGeom>
          <a:noFill/>
        </p:spPr>
        <p:txBody>
          <a:bodyPr wrap="square" rtlCol="0">
            <a:spAutoFit/>
          </a:bodyPr>
          <a:lstStyle/>
          <a:p>
            <a:r>
              <a:rPr lang="en-US" sz="2400" dirty="0"/>
              <a:t>Cd</a:t>
            </a:r>
            <a:r>
              <a:rPr lang="en-US" sz="2400" baseline="-25000" dirty="0"/>
              <a:t>SF</a:t>
            </a:r>
            <a:r>
              <a:rPr lang="en-US" sz="2400" dirty="0"/>
              <a:t>  =  Skin Friction Drag Coefficient</a:t>
            </a:r>
          </a:p>
          <a:p>
            <a:r>
              <a:rPr lang="en-US" sz="2400" dirty="0" err="1"/>
              <a:t>Cd</a:t>
            </a:r>
            <a:r>
              <a:rPr lang="en-US" sz="2400" baseline="-25000" dirty="0" err="1"/>
              <a:t>B</a:t>
            </a:r>
            <a:r>
              <a:rPr lang="en-US" sz="2400" dirty="0"/>
              <a:t>   =  Base Drag Coefficient</a:t>
            </a:r>
          </a:p>
          <a:p>
            <a:r>
              <a:rPr lang="en-US" sz="2400" dirty="0" err="1"/>
              <a:t>Cd</a:t>
            </a:r>
            <a:r>
              <a:rPr lang="en-US" sz="2400" baseline="-25000" dirty="0" err="1"/>
              <a:t>L</a:t>
            </a:r>
            <a:r>
              <a:rPr lang="en-US" sz="2400" dirty="0"/>
              <a:t>   =  Launch Lug Drag Coefficient</a:t>
            </a:r>
          </a:p>
          <a:p>
            <a:r>
              <a:rPr lang="en-US" sz="2400" dirty="0" err="1"/>
              <a:t>Cd</a:t>
            </a:r>
            <a:r>
              <a:rPr lang="en-US" sz="2400" baseline="-25000" dirty="0" err="1"/>
              <a:t>I</a:t>
            </a:r>
            <a:r>
              <a:rPr lang="en-US" sz="2400" dirty="0"/>
              <a:t>    =  Interference Drag Coefficient</a:t>
            </a:r>
          </a:p>
          <a:p>
            <a:endParaRPr lang="en-US" dirty="0"/>
          </a:p>
        </p:txBody>
      </p:sp>
      <p:grpSp>
        <p:nvGrpSpPr>
          <p:cNvPr id="14" name="Group 13"/>
          <p:cNvGrpSpPr/>
          <p:nvPr/>
        </p:nvGrpSpPr>
        <p:grpSpPr>
          <a:xfrm>
            <a:off x="2663132" y="1208354"/>
            <a:ext cx="6673228" cy="1077218"/>
            <a:chOff x="1248085" y="1672162"/>
            <a:chExt cx="6200397" cy="1077218"/>
          </a:xfrm>
        </p:grpSpPr>
        <p:sp>
          <p:nvSpPr>
            <p:cNvPr id="6" name="Rectangle 5"/>
            <p:cNvSpPr/>
            <p:nvPr/>
          </p:nvSpPr>
          <p:spPr>
            <a:xfrm>
              <a:off x="3921269" y="1698979"/>
              <a:ext cx="1220247" cy="584775"/>
            </a:xfrm>
            <a:prstGeom prst="rect">
              <a:avLst/>
            </a:prstGeom>
          </p:spPr>
          <p:txBody>
            <a:bodyPr wrap="none">
              <a:spAutoFit/>
            </a:bodyPr>
            <a:lstStyle/>
            <a:p>
              <a:r>
                <a:rPr lang="en-US" sz="3200" dirty="0">
                  <a:solidFill>
                    <a:srgbClr val="0070C0"/>
                  </a:solidFill>
                </a:rPr>
                <a:t>+  </a:t>
              </a:r>
              <a:r>
                <a:rPr lang="en-US" sz="3200" dirty="0" err="1">
                  <a:solidFill>
                    <a:srgbClr val="0070C0"/>
                  </a:solidFill>
                </a:rPr>
                <a:t>Cd</a:t>
              </a:r>
              <a:r>
                <a:rPr lang="en-US" sz="3200" baseline="-25000" dirty="0" err="1">
                  <a:solidFill>
                    <a:srgbClr val="0070C0"/>
                  </a:solidFill>
                </a:rPr>
                <a:t>B</a:t>
              </a:r>
              <a:r>
                <a:rPr lang="en-US" sz="3200" dirty="0">
                  <a:solidFill>
                    <a:srgbClr val="0070C0"/>
                  </a:solidFill>
                </a:rPr>
                <a:t> </a:t>
              </a:r>
            </a:p>
          </p:txBody>
        </p:sp>
        <p:sp>
          <p:nvSpPr>
            <p:cNvPr id="7" name="Rectangle 6"/>
            <p:cNvSpPr/>
            <p:nvPr/>
          </p:nvSpPr>
          <p:spPr>
            <a:xfrm>
              <a:off x="6215754" y="1681459"/>
              <a:ext cx="1232728" cy="584775"/>
            </a:xfrm>
            <a:prstGeom prst="rect">
              <a:avLst/>
            </a:prstGeom>
          </p:spPr>
          <p:txBody>
            <a:bodyPr wrap="none">
              <a:spAutoFit/>
            </a:bodyPr>
            <a:lstStyle/>
            <a:p>
              <a:r>
                <a:rPr lang="en-US" sz="3200" dirty="0">
                  <a:solidFill>
                    <a:srgbClr val="0070C0"/>
                  </a:solidFill>
                </a:rPr>
                <a:t>+   </a:t>
              </a:r>
              <a:r>
                <a:rPr lang="en-US" sz="3200" dirty="0" err="1">
                  <a:solidFill>
                    <a:srgbClr val="0070C0"/>
                  </a:solidFill>
                </a:rPr>
                <a:t>Cd</a:t>
              </a:r>
              <a:r>
                <a:rPr lang="en-US" sz="3200" baseline="-25000" dirty="0" err="1">
                  <a:solidFill>
                    <a:srgbClr val="0070C0"/>
                  </a:solidFill>
                </a:rPr>
                <a:t>I</a:t>
              </a:r>
              <a:r>
                <a:rPr lang="en-US" sz="3200" dirty="0">
                  <a:solidFill>
                    <a:srgbClr val="0070C0"/>
                  </a:solidFill>
                </a:rPr>
                <a:t> </a:t>
              </a:r>
            </a:p>
          </p:txBody>
        </p:sp>
        <p:sp>
          <p:nvSpPr>
            <p:cNvPr id="9" name="TextBox 8"/>
            <p:cNvSpPr txBox="1"/>
            <p:nvPr/>
          </p:nvSpPr>
          <p:spPr>
            <a:xfrm>
              <a:off x="5040090" y="1684200"/>
              <a:ext cx="1265516" cy="584775"/>
            </a:xfrm>
            <a:prstGeom prst="rect">
              <a:avLst/>
            </a:prstGeom>
            <a:noFill/>
          </p:spPr>
          <p:txBody>
            <a:bodyPr wrap="square" rtlCol="0">
              <a:spAutoFit/>
            </a:bodyPr>
            <a:lstStyle/>
            <a:p>
              <a:r>
                <a:rPr lang="en-US" sz="3200" dirty="0">
                  <a:solidFill>
                    <a:srgbClr val="0070C0"/>
                  </a:solidFill>
                </a:rPr>
                <a:t>+   </a:t>
              </a:r>
              <a:r>
                <a:rPr lang="en-US" sz="3200" dirty="0" err="1">
                  <a:solidFill>
                    <a:srgbClr val="0070C0"/>
                  </a:solidFill>
                </a:rPr>
                <a:t>Cd</a:t>
              </a:r>
              <a:r>
                <a:rPr lang="en-US" sz="3200" baseline="-25000" dirty="0" err="1">
                  <a:solidFill>
                    <a:srgbClr val="0070C0"/>
                  </a:solidFill>
                </a:rPr>
                <a:t>L</a:t>
              </a:r>
              <a:endParaRPr lang="en-US" sz="3200" dirty="0">
                <a:solidFill>
                  <a:srgbClr val="0070C0"/>
                </a:solidFill>
              </a:endParaRPr>
            </a:p>
          </p:txBody>
        </p:sp>
        <p:sp>
          <p:nvSpPr>
            <p:cNvPr id="10" name="TextBox 9"/>
            <p:cNvSpPr txBox="1"/>
            <p:nvPr/>
          </p:nvSpPr>
          <p:spPr>
            <a:xfrm>
              <a:off x="1248085" y="1672162"/>
              <a:ext cx="1088995" cy="1077218"/>
            </a:xfrm>
            <a:prstGeom prst="rect">
              <a:avLst/>
            </a:prstGeom>
            <a:noFill/>
          </p:spPr>
          <p:txBody>
            <a:bodyPr wrap="square" rtlCol="0">
              <a:spAutoFit/>
            </a:bodyPr>
            <a:lstStyle/>
            <a:p>
              <a:r>
                <a:rPr lang="en-US" sz="3200" dirty="0" err="1">
                  <a:solidFill>
                    <a:srgbClr val="0070C0"/>
                  </a:solidFill>
                </a:rPr>
                <a:t>Cd</a:t>
              </a:r>
              <a:r>
                <a:rPr lang="en-US" sz="3200" baseline="-25000" dirty="0" err="1">
                  <a:solidFill>
                    <a:srgbClr val="0070C0"/>
                  </a:solidFill>
                </a:rPr>
                <a:t>Total</a:t>
              </a:r>
              <a:endParaRPr lang="en-US" sz="3200" dirty="0">
                <a:solidFill>
                  <a:srgbClr val="0070C0"/>
                </a:solidFill>
              </a:endParaRPr>
            </a:p>
          </p:txBody>
        </p:sp>
        <p:sp>
          <p:nvSpPr>
            <p:cNvPr id="13" name="Rectangle 12"/>
            <p:cNvSpPr/>
            <p:nvPr/>
          </p:nvSpPr>
          <p:spPr>
            <a:xfrm>
              <a:off x="2577752" y="1690936"/>
              <a:ext cx="1499490" cy="584775"/>
            </a:xfrm>
            <a:prstGeom prst="rect">
              <a:avLst/>
            </a:prstGeom>
          </p:spPr>
          <p:txBody>
            <a:bodyPr wrap="none">
              <a:spAutoFit/>
            </a:bodyPr>
            <a:lstStyle/>
            <a:p>
              <a:r>
                <a:rPr lang="en-US" sz="3200" dirty="0">
                  <a:solidFill>
                    <a:srgbClr val="0070C0"/>
                  </a:solidFill>
                </a:rPr>
                <a:t>=    Cd</a:t>
              </a:r>
              <a:r>
                <a:rPr lang="en-US" sz="3200" baseline="-25000" dirty="0">
                  <a:solidFill>
                    <a:srgbClr val="0070C0"/>
                  </a:solidFill>
                </a:rPr>
                <a:t>SF</a:t>
              </a:r>
              <a:r>
                <a:rPr lang="en-US" sz="3200" dirty="0">
                  <a:solidFill>
                    <a:srgbClr val="0070C0"/>
                  </a:solidFill>
                </a:rPr>
                <a:t> </a:t>
              </a:r>
            </a:p>
          </p:txBody>
        </p:sp>
      </p:grpSp>
      <p:sp>
        <p:nvSpPr>
          <p:cNvPr id="15" name="TextBox 14"/>
          <p:cNvSpPr txBox="1"/>
          <p:nvPr/>
        </p:nvSpPr>
        <p:spPr>
          <a:xfrm>
            <a:off x="1127448" y="5371959"/>
            <a:ext cx="10153128" cy="830997"/>
          </a:xfrm>
          <a:prstGeom prst="rect">
            <a:avLst/>
          </a:prstGeom>
          <a:noFill/>
        </p:spPr>
        <p:txBody>
          <a:bodyPr wrap="square" rtlCol="0">
            <a:spAutoFit/>
          </a:bodyPr>
          <a:lstStyle/>
          <a:p>
            <a:r>
              <a:rPr lang="en-US" sz="2400" dirty="0"/>
              <a:t>If you design a rocket with all kinds of “stuff” handing off it, you will need to calculate the “stuff” drag coefficient.  That can become very difficult.</a:t>
            </a:r>
          </a:p>
        </p:txBody>
      </p:sp>
    </p:spTree>
    <p:extLst>
      <p:ext uri="{BB962C8B-B14F-4D97-AF65-F5344CB8AC3E}">
        <p14:creationId xmlns:p14="http://schemas.microsoft.com/office/powerpoint/2010/main" val="287726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21</a:t>
            </a:fld>
            <a:endParaRPr lang="en-US"/>
          </a:p>
        </p:txBody>
      </p:sp>
      <p:sp>
        <p:nvSpPr>
          <p:cNvPr id="3" name="TextBox 2"/>
          <p:cNvSpPr txBox="1"/>
          <p:nvPr/>
        </p:nvSpPr>
        <p:spPr>
          <a:xfrm>
            <a:off x="1703512" y="798066"/>
            <a:ext cx="9217024" cy="830997"/>
          </a:xfrm>
          <a:prstGeom prst="rect">
            <a:avLst/>
          </a:prstGeom>
          <a:noFill/>
        </p:spPr>
        <p:txBody>
          <a:bodyPr wrap="square" rtlCol="0">
            <a:spAutoFit/>
          </a:bodyPr>
          <a:lstStyle/>
          <a:p>
            <a:r>
              <a:rPr lang="en-US" sz="2400" dirty="0"/>
              <a:t>Determining the drag coefficient of a rocket is not a trivial task.  There are a lot of equations and assumptions involved.</a:t>
            </a:r>
          </a:p>
        </p:txBody>
      </p:sp>
      <p:grpSp>
        <p:nvGrpSpPr>
          <p:cNvPr id="4" name="Group 3"/>
          <p:cNvGrpSpPr/>
          <p:nvPr/>
        </p:nvGrpSpPr>
        <p:grpSpPr>
          <a:xfrm>
            <a:off x="3983976" y="2060948"/>
            <a:ext cx="5247561" cy="4187213"/>
            <a:chOff x="4115749" y="1060960"/>
            <a:chExt cx="4290596" cy="3294630"/>
          </a:xfrm>
        </p:grpSpPr>
        <p:sp>
          <p:nvSpPr>
            <p:cNvPr id="5" name="TextBox 4"/>
            <p:cNvSpPr txBox="1"/>
            <p:nvPr/>
          </p:nvSpPr>
          <p:spPr>
            <a:xfrm>
              <a:off x="4115749" y="4064988"/>
              <a:ext cx="2443279" cy="290602"/>
            </a:xfrm>
            <a:prstGeom prst="rect">
              <a:avLst/>
            </a:prstGeom>
            <a:noFill/>
          </p:spPr>
          <p:txBody>
            <a:bodyPr wrap="square" rtlCol="0">
              <a:spAutoFit/>
            </a:bodyPr>
            <a:lstStyle/>
            <a:p>
              <a:pPr algn="ctr"/>
              <a:r>
                <a:rPr lang="en-US" dirty="0"/>
                <a:t>What a drag…</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 r="34504"/>
            <a:stretch/>
          </p:blipFill>
          <p:spPr>
            <a:xfrm>
              <a:off x="4252956" y="1525971"/>
              <a:ext cx="2168867" cy="2470836"/>
            </a:xfrm>
            <a:prstGeom prst="rect">
              <a:avLst/>
            </a:prstGeom>
          </p:spPr>
        </p:pic>
        <p:sp>
          <p:nvSpPr>
            <p:cNvPr id="7" name="Cloud Callout 6"/>
            <p:cNvSpPr/>
            <p:nvPr/>
          </p:nvSpPr>
          <p:spPr>
            <a:xfrm>
              <a:off x="6396125" y="1060960"/>
              <a:ext cx="2010220" cy="1375142"/>
            </a:xfrm>
            <a:prstGeom prst="cloudCallout">
              <a:avLst>
                <a:gd name="adj1" fmla="val -63907"/>
                <a:gd name="adj2" fmla="val 55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2530" t="15426" r="61517" b="7554"/>
            <a:stretch/>
          </p:blipFill>
          <p:spPr bwMode="auto">
            <a:xfrm rot="3917398">
              <a:off x="7299375" y="802577"/>
              <a:ext cx="229417" cy="1745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093758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22</a:t>
            </a:fld>
            <a:endParaRPr lang="en-US"/>
          </a:p>
        </p:txBody>
      </p:sp>
      <p:sp>
        <p:nvSpPr>
          <p:cNvPr id="3" name="TextBox 2"/>
          <p:cNvSpPr txBox="1"/>
          <p:nvPr/>
        </p:nvSpPr>
        <p:spPr>
          <a:xfrm>
            <a:off x="1163452" y="1448780"/>
            <a:ext cx="10117124" cy="2677656"/>
          </a:xfrm>
          <a:prstGeom prst="rect">
            <a:avLst/>
          </a:prstGeom>
          <a:noFill/>
        </p:spPr>
        <p:txBody>
          <a:bodyPr wrap="square" rtlCol="0">
            <a:spAutoFit/>
          </a:bodyPr>
          <a:lstStyle/>
          <a:p>
            <a:r>
              <a:rPr lang="en-US" sz="2800" dirty="0"/>
              <a:t>The equations we are about to examine (or be confused by) were not conjured out of thin air, they were derived from countless wind tunnel tests during the 1930’s, 40’s and 50’s… </a:t>
            </a:r>
          </a:p>
          <a:p>
            <a:endParaRPr lang="en-US" sz="2800" dirty="0"/>
          </a:p>
          <a:p>
            <a:r>
              <a:rPr lang="en-US" sz="2800" dirty="0"/>
              <a:t>Somehow, smart people in the past devised mathematical equations that approximated the data that was collected in wind tunnels…</a:t>
            </a:r>
          </a:p>
        </p:txBody>
      </p:sp>
    </p:spTree>
    <p:extLst>
      <p:ext uri="{BB962C8B-B14F-4D97-AF65-F5344CB8AC3E}">
        <p14:creationId xmlns:p14="http://schemas.microsoft.com/office/powerpoint/2010/main" val="1680535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23</a:t>
            </a:fld>
            <a:endParaRPr lang="en-US"/>
          </a:p>
        </p:txBody>
      </p:sp>
      <p:sp>
        <p:nvSpPr>
          <p:cNvPr id="5" name="TextBox 4"/>
          <p:cNvSpPr txBox="1"/>
          <p:nvPr/>
        </p:nvSpPr>
        <p:spPr>
          <a:xfrm>
            <a:off x="2816806" y="134620"/>
            <a:ext cx="7116027" cy="584775"/>
          </a:xfrm>
          <a:prstGeom prst="rect">
            <a:avLst/>
          </a:prstGeom>
          <a:noFill/>
        </p:spPr>
        <p:txBody>
          <a:bodyPr wrap="square" rtlCol="0">
            <a:spAutoFit/>
          </a:bodyPr>
          <a:lstStyle/>
          <a:p>
            <a:pPr algn="ctr"/>
            <a:r>
              <a:rPr lang="en-US" sz="3200" dirty="0"/>
              <a:t>Some Basic Rocket Geometry</a:t>
            </a:r>
          </a:p>
        </p:txBody>
      </p:sp>
      <p:grpSp>
        <p:nvGrpSpPr>
          <p:cNvPr id="7" name="Group 6"/>
          <p:cNvGrpSpPr/>
          <p:nvPr/>
        </p:nvGrpSpPr>
        <p:grpSpPr>
          <a:xfrm>
            <a:off x="3064165" y="796998"/>
            <a:ext cx="6598069" cy="1555494"/>
            <a:chOff x="1295637" y="2796380"/>
            <a:chExt cx="6598069" cy="1555494"/>
          </a:xfrm>
        </p:grpSpPr>
        <p:sp>
          <p:nvSpPr>
            <p:cNvPr id="6" name="Can 5"/>
            <p:cNvSpPr/>
            <p:nvPr/>
          </p:nvSpPr>
          <p:spPr>
            <a:xfrm rot="5400000">
              <a:off x="4815364" y="1993612"/>
              <a:ext cx="900100" cy="3816424"/>
            </a:xfrm>
            <a:prstGeom prst="can">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TextBox 8"/>
            <p:cNvSpPr txBox="1"/>
            <p:nvPr/>
          </p:nvSpPr>
          <p:spPr>
            <a:xfrm>
              <a:off x="7173626" y="3716574"/>
              <a:ext cx="720080" cy="369332"/>
            </a:xfrm>
            <a:prstGeom prst="rect">
              <a:avLst/>
            </a:prstGeom>
            <a:noFill/>
          </p:spPr>
          <p:txBody>
            <a:bodyPr wrap="square" rtlCol="0">
              <a:spAutoFit/>
            </a:bodyPr>
            <a:lstStyle/>
            <a:p>
              <a:r>
                <a:rPr lang="en-US" dirty="0"/>
                <a:t>A</a:t>
              </a:r>
              <a:r>
                <a:rPr lang="en-US" baseline="-25000" dirty="0"/>
                <a:t>BT</a:t>
              </a:r>
              <a:endParaRPr lang="en-US" dirty="0"/>
            </a:p>
          </p:txBody>
        </p:sp>
        <p:sp>
          <p:nvSpPr>
            <p:cNvPr id="10" name="Isosceles Triangle 9"/>
            <p:cNvSpPr/>
            <p:nvPr/>
          </p:nvSpPr>
          <p:spPr>
            <a:xfrm rot="16200000">
              <a:off x="1962293" y="2857124"/>
              <a:ext cx="898932" cy="2088232"/>
            </a:xfrm>
            <a:prstGeom prst="triangle">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905374" y="3716574"/>
              <a:ext cx="490282" cy="369332"/>
            </a:xfrm>
            <a:prstGeom prst="rect">
              <a:avLst/>
            </a:prstGeom>
            <a:noFill/>
          </p:spPr>
          <p:txBody>
            <a:bodyPr wrap="square" rtlCol="0">
              <a:spAutoFit/>
            </a:bodyPr>
            <a:lstStyle/>
            <a:p>
              <a:r>
                <a:rPr lang="en-US" dirty="0"/>
                <a:t>d</a:t>
              </a:r>
            </a:p>
          </p:txBody>
        </p:sp>
        <p:cxnSp>
          <p:nvCxnSpPr>
            <p:cNvPr id="15" name="Straight Arrow Connector 14"/>
            <p:cNvCxnSpPr/>
            <p:nvPr/>
          </p:nvCxnSpPr>
          <p:spPr>
            <a:xfrm>
              <a:off x="5233845" y="3451774"/>
              <a:ext cx="0" cy="89893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20247" y="2796380"/>
              <a:ext cx="490282" cy="369332"/>
            </a:xfrm>
            <a:prstGeom prst="rect">
              <a:avLst/>
            </a:prstGeom>
            <a:noFill/>
          </p:spPr>
          <p:txBody>
            <a:bodyPr wrap="square" rtlCol="0">
              <a:spAutoFit/>
            </a:bodyPr>
            <a:lstStyle/>
            <a:p>
              <a:r>
                <a:rPr lang="en-US" dirty="0"/>
                <a:t>L</a:t>
              </a:r>
            </a:p>
          </p:txBody>
        </p:sp>
        <p:cxnSp>
          <p:nvCxnSpPr>
            <p:cNvPr id="25" name="Straight Arrow Connector 24"/>
            <p:cNvCxnSpPr/>
            <p:nvPr/>
          </p:nvCxnSpPr>
          <p:spPr>
            <a:xfrm flipH="1">
              <a:off x="1295637" y="3248980"/>
              <a:ext cx="5877989"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2816805" y="4057612"/>
            <a:ext cx="7000460" cy="2318253"/>
            <a:chOff x="1292805" y="4057611"/>
            <a:chExt cx="7000460" cy="2318253"/>
          </a:xfrm>
        </p:grpSpPr>
        <p:grpSp>
          <p:nvGrpSpPr>
            <p:cNvPr id="16" name="Group 15"/>
            <p:cNvGrpSpPr/>
            <p:nvPr/>
          </p:nvGrpSpPr>
          <p:grpSpPr>
            <a:xfrm>
              <a:off x="1292805" y="4172444"/>
              <a:ext cx="7000460" cy="2203420"/>
              <a:chOff x="2123728" y="2464366"/>
              <a:chExt cx="7000460" cy="2203420"/>
            </a:xfrm>
          </p:grpSpPr>
          <p:sp>
            <p:nvSpPr>
              <p:cNvPr id="17" name="Can 16"/>
              <p:cNvSpPr/>
              <p:nvPr/>
            </p:nvSpPr>
            <p:spPr>
              <a:xfrm rot="16200000">
                <a:off x="4049942" y="2309524"/>
                <a:ext cx="900100" cy="3816424"/>
              </a:xfrm>
              <a:prstGeom prst="can">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rapezoid 17"/>
              <p:cNvSpPr/>
              <p:nvPr/>
            </p:nvSpPr>
            <p:spPr>
              <a:xfrm>
                <a:off x="5112060" y="2672916"/>
                <a:ext cx="1116124" cy="1094769"/>
              </a:xfrm>
              <a:prstGeom prst="trapezoid">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123728" y="3962738"/>
                <a:ext cx="720080" cy="369332"/>
              </a:xfrm>
              <a:prstGeom prst="rect">
                <a:avLst/>
              </a:prstGeom>
              <a:noFill/>
            </p:spPr>
            <p:txBody>
              <a:bodyPr wrap="square" rtlCol="0">
                <a:spAutoFit/>
              </a:bodyPr>
              <a:lstStyle/>
              <a:p>
                <a:r>
                  <a:rPr lang="en-US"/>
                  <a:t>A</a:t>
                </a:r>
                <a:r>
                  <a:rPr lang="en-US" baseline="-25000"/>
                  <a:t>BT</a:t>
                </a:r>
                <a:endParaRPr lang="en-US" dirty="0"/>
              </a:p>
            </p:txBody>
          </p:sp>
          <p:cxnSp>
            <p:nvCxnSpPr>
              <p:cNvPr id="20" name="Straight Connector 19"/>
              <p:cNvCxnSpPr/>
              <p:nvPr/>
            </p:nvCxnSpPr>
            <p:spPr>
              <a:xfrm>
                <a:off x="5364088" y="2672916"/>
                <a:ext cx="61206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248906" y="3220300"/>
                <a:ext cx="871266" cy="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112060" y="3753036"/>
                <a:ext cx="115212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120172" y="2464366"/>
                <a:ext cx="433028" cy="369332"/>
              </a:xfrm>
              <a:prstGeom prst="rect">
                <a:avLst/>
              </a:prstGeom>
              <a:noFill/>
            </p:spPr>
            <p:txBody>
              <a:bodyPr wrap="square" rtlCol="0">
                <a:spAutoFit/>
              </a:bodyPr>
              <a:lstStyle/>
              <a:p>
                <a:r>
                  <a:rPr lang="en-US" dirty="0"/>
                  <a:t>a</a:t>
                </a:r>
              </a:p>
            </p:txBody>
          </p:sp>
          <p:sp>
            <p:nvSpPr>
              <p:cNvPr id="28" name="TextBox 27"/>
              <p:cNvSpPr txBox="1"/>
              <p:nvPr/>
            </p:nvSpPr>
            <p:spPr>
              <a:xfrm>
                <a:off x="6264188" y="2997101"/>
                <a:ext cx="433028" cy="369332"/>
              </a:xfrm>
              <a:prstGeom prst="rect">
                <a:avLst/>
              </a:prstGeom>
              <a:noFill/>
            </p:spPr>
            <p:txBody>
              <a:bodyPr wrap="square" rtlCol="0">
                <a:spAutoFit/>
              </a:bodyPr>
              <a:lstStyle/>
              <a:p>
                <a:r>
                  <a:rPr lang="en-US" dirty="0"/>
                  <a:t>d</a:t>
                </a:r>
              </a:p>
            </p:txBody>
          </p:sp>
          <p:sp>
            <p:nvSpPr>
              <p:cNvPr id="29" name="TextBox 28"/>
              <p:cNvSpPr txBox="1"/>
              <p:nvPr/>
            </p:nvSpPr>
            <p:spPr>
              <a:xfrm>
                <a:off x="6407092" y="3522385"/>
                <a:ext cx="433028" cy="369332"/>
              </a:xfrm>
              <a:prstGeom prst="rect">
                <a:avLst/>
              </a:prstGeom>
              <a:noFill/>
            </p:spPr>
            <p:txBody>
              <a:bodyPr wrap="square" rtlCol="0">
                <a:spAutoFit/>
              </a:bodyPr>
              <a:lstStyle/>
              <a:p>
                <a:r>
                  <a:rPr lang="en-US" dirty="0"/>
                  <a:t>c</a:t>
                </a:r>
              </a:p>
            </p:txBody>
          </p:sp>
          <p:sp>
            <p:nvSpPr>
              <p:cNvPr id="30" name="TextBox 29"/>
              <p:cNvSpPr txBox="1"/>
              <p:nvPr/>
            </p:nvSpPr>
            <p:spPr>
              <a:xfrm>
                <a:off x="6840120" y="2746316"/>
                <a:ext cx="2284068" cy="923330"/>
              </a:xfrm>
              <a:prstGeom prst="rect">
                <a:avLst/>
              </a:prstGeom>
              <a:noFill/>
            </p:spPr>
            <p:txBody>
              <a:bodyPr wrap="square" rtlCol="0">
                <a:spAutoFit/>
              </a:bodyPr>
              <a:lstStyle/>
              <a:p>
                <a:r>
                  <a:rPr lang="en-US" dirty="0"/>
                  <a:t>                        a + b + c</a:t>
                </a:r>
              </a:p>
              <a:p>
                <a:r>
                  <a:rPr lang="en-US" dirty="0"/>
                  <a:t>Chord </a:t>
                </a:r>
                <a:r>
                  <a:rPr lang="en-US" baseline="-25000" dirty="0"/>
                  <a:t>Ave</a:t>
                </a:r>
                <a:r>
                  <a:rPr lang="en-US" dirty="0"/>
                  <a:t>  =   ------------</a:t>
                </a:r>
              </a:p>
              <a:p>
                <a:r>
                  <a:rPr lang="en-US" dirty="0"/>
                  <a:t>                              3</a:t>
                </a:r>
              </a:p>
            </p:txBody>
          </p:sp>
        </p:grpSp>
        <p:sp>
          <p:nvSpPr>
            <p:cNvPr id="11" name="TextBox 10"/>
            <p:cNvSpPr txBox="1"/>
            <p:nvPr/>
          </p:nvSpPr>
          <p:spPr>
            <a:xfrm>
              <a:off x="4417983" y="4057611"/>
              <a:ext cx="922820" cy="307777"/>
            </a:xfrm>
            <a:prstGeom prst="rect">
              <a:avLst/>
            </a:prstGeom>
            <a:noFill/>
          </p:spPr>
          <p:txBody>
            <a:bodyPr wrap="square" rtlCol="0">
              <a:spAutoFit/>
            </a:bodyPr>
            <a:lstStyle/>
            <a:p>
              <a:r>
                <a:rPr lang="en-US" sz="1400" dirty="0"/>
                <a:t>Tip Chord</a:t>
              </a:r>
            </a:p>
          </p:txBody>
        </p:sp>
        <p:sp>
          <p:nvSpPr>
            <p:cNvPr id="31" name="TextBox 30"/>
            <p:cNvSpPr txBox="1"/>
            <p:nvPr/>
          </p:nvSpPr>
          <p:spPr>
            <a:xfrm>
              <a:off x="4359460" y="5152380"/>
              <a:ext cx="1109253" cy="307777"/>
            </a:xfrm>
            <a:prstGeom prst="rect">
              <a:avLst/>
            </a:prstGeom>
            <a:noFill/>
          </p:spPr>
          <p:txBody>
            <a:bodyPr wrap="square" rtlCol="0">
              <a:spAutoFit/>
            </a:bodyPr>
            <a:lstStyle/>
            <a:p>
              <a:r>
                <a:rPr lang="en-US" sz="1400" dirty="0"/>
                <a:t>Root Chord</a:t>
              </a:r>
            </a:p>
          </p:txBody>
        </p:sp>
      </p:grpSp>
      <p:sp>
        <p:nvSpPr>
          <p:cNvPr id="32" name="TextBox 31"/>
          <p:cNvSpPr txBox="1"/>
          <p:nvPr/>
        </p:nvSpPr>
        <p:spPr>
          <a:xfrm>
            <a:off x="2075912" y="3429285"/>
            <a:ext cx="3246287" cy="369332"/>
          </a:xfrm>
          <a:prstGeom prst="rect">
            <a:avLst/>
          </a:prstGeom>
          <a:noFill/>
        </p:spPr>
        <p:txBody>
          <a:bodyPr wrap="square" rtlCol="0">
            <a:spAutoFit/>
          </a:bodyPr>
          <a:lstStyle/>
          <a:p>
            <a:r>
              <a:rPr lang="en-US" dirty="0"/>
              <a:t>A</a:t>
            </a:r>
            <a:r>
              <a:rPr lang="en-US" baseline="-25000" dirty="0"/>
              <a:t>BT </a:t>
            </a:r>
            <a:r>
              <a:rPr lang="en-US" dirty="0"/>
              <a:t>=   Pi   x    (Body Radius)</a:t>
            </a:r>
            <a:r>
              <a:rPr lang="en-US" baseline="30000" dirty="0"/>
              <a:t>2</a:t>
            </a:r>
            <a:r>
              <a:rPr lang="en-US" dirty="0"/>
              <a:t>  </a:t>
            </a:r>
          </a:p>
        </p:txBody>
      </p:sp>
      <p:sp>
        <p:nvSpPr>
          <p:cNvPr id="12" name="Rectangle 11"/>
          <p:cNvSpPr/>
          <p:nvPr/>
        </p:nvSpPr>
        <p:spPr>
          <a:xfrm>
            <a:off x="2097233" y="2799763"/>
            <a:ext cx="8319247" cy="646331"/>
          </a:xfrm>
          <a:prstGeom prst="rect">
            <a:avLst/>
          </a:prstGeom>
        </p:spPr>
        <p:txBody>
          <a:bodyPr wrap="square">
            <a:spAutoFit/>
          </a:bodyPr>
          <a:lstStyle/>
          <a:p>
            <a:r>
              <a:rPr lang="en-US" dirty="0"/>
              <a:t>S </a:t>
            </a:r>
            <a:r>
              <a:rPr lang="en-US" baseline="-25000" dirty="0"/>
              <a:t>wet, body</a:t>
            </a:r>
            <a:r>
              <a:rPr lang="en-US" dirty="0"/>
              <a:t>    =  Pi  *  Body Diameter  *  Length   (approx. since nose is not a cylinder) </a:t>
            </a:r>
          </a:p>
          <a:p>
            <a:r>
              <a:rPr lang="en-US" dirty="0"/>
              <a:t>S </a:t>
            </a:r>
            <a:r>
              <a:rPr lang="en-US" baseline="-25000" dirty="0"/>
              <a:t>wet, fins</a:t>
            </a:r>
            <a:r>
              <a:rPr lang="en-US" dirty="0"/>
              <a:t>      =  Fin Area  *  No. fins  *  2</a:t>
            </a:r>
          </a:p>
        </p:txBody>
      </p:sp>
    </p:spTree>
    <p:extLst>
      <p:ext uri="{BB962C8B-B14F-4D97-AF65-F5344CB8AC3E}">
        <p14:creationId xmlns:p14="http://schemas.microsoft.com/office/powerpoint/2010/main" val="2130797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24</a:t>
            </a:fld>
            <a:endParaRPr lang="en-US"/>
          </a:p>
        </p:txBody>
      </p:sp>
      <p:sp>
        <p:nvSpPr>
          <p:cNvPr id="5" name="TextBox 4"/>
          <p:cNvSpPr txBox="1"/>
          <p:nvPr/>
        </p:nvSpPr>
        <p:spPr>
          <a:xfrm>
            <a:off x="2532599" y="251938"/>
            <a:ext cx="7116027" cy="584775"/>
          </a:xfrm>
          <a:prstGeom prst="rect">
            <a:avLst/>
          </a:prstGeom>
          <a:noFill/>
        </p:spPr>
        <p:txBody>
          <a:bodyPr wrap="square" rtlCol="0">
            <a:spAutoFit/>
          </a:bodyPr>
          <a:lstStyle/>
          <a:p>
            <a:pPr algn="ctr"/>
            <a:r>
              <a:rPr lang="en-US" sz="3200" dirty="0"/>
              <a:t>Skin Friction Coefficient</a:t>
            </a:r>
          </a:p>
        </p:txBody>
      </p:sp>
      <p:sp>
        <p:nvSpPr>
          <p:cNvPr id="28" name="TextBox 27"/>
          <p:cNvSpPr txBox="1"/>
          <p:nvPr/>
        </p:nvSpPr>
        <p:spPr>
          <a:xfrm>
            <a:off x="1127448" y="2298522"/>
            <a:ext cx="10117125" cy="1569660"/>
          </a:xfrm>
          <a:prstGeom prst="rect">
            <a:avLst/>
          </a:prstGeom>
          <a:noFill/>
        </p:spPr>
        <p:txBody>
          <a:bodyPr wrap="square" rtlCol="0">
            <a:spAutoFit/>
          </a:bodyPr>
          <a:lstStyle/>
          <a:p>
            <a:r>
              <a:rPr lang="en-US" sz="2400" dirty="0"/>
              <a:t>This is the most difficult parameter to estimate.  There are 3 equations that can be used, and the appropriate equation to be used depends on how the airflow is moving around the rocket.</a:t>
            </a:r>
          </a:p>
          <a:p>
            <a:r>
              <a:rPr lang="en-US" sz="2400" dirty="0"/>
              <a:t> </a:t>
            </a:r>
          </a:p>
        </p:txBody>
      </p:sp>
      <p:sp>
        <p:nvSpPr>
          <p:cNvPr id="7" name="TextBox 6"/>
          <p:cNvSpPr txBox="1"/>
          <p:nvPr/>
        </p:nvSpPr>
        <p:spPr>
          <a:xfrm>
            <a:off x="1163952" y="1181647"/>
            <a:ext cx="9896002" cy="830997"/>
          </a:xfrm>
          <a:prstGeom prst="rect">
            <a:avLst/>
          </a:prstGeom>
          <a:noFill/>
        </p:spPr>
        <p:txBody>
          <a:bodyPr wrap="square" rtlCol="0">
            <a:spAutoFit/>
          </a:bodyPr>
          <a:lstStyle/>
          <a:p>
            <a:r>
              <a:rPr lang="en-US" sz="2400" dirty="0"/>
              <a:t>Before we can estimate all the various CD values, we need to calculate one critical factor – The Skin Friction Coefficient… </a:t>
            </a:r>
          </a:p>
        </p:txBody>
      </p:sp>
      <p:sp>
        <p:nvSpPr>
          <p:cNvPr id="9" name="TextBox 8"/>
          <p:cNvSpPr txBox="1"/>
          <p:nvPr/>
        </p:nvSpPr>
        <p:spPr>
          <a:xfrm>
            <a:off x="1127447" y="3789040"/>
            <a:ext cx="10117125" cy="1938992"/>
          </a:xfrm>
          <a:prstGeom prst="rect">
            <a:avLst/>
          </a:prstGeom>
          <a:noFill/>
        </p:spPr>
        <p:txBody>
          <a:bodyPr wrap="square" rtlCol="0">
            <a:spAutoFit/>
          </a:bodyPr>
          <a:lstStyle/>
          <a:p>
            <a:r>
              <a:rPr lang="en-US" sz="2400" dirty="0"/>
              <a:t>The Skin Friction Coefficient depends on whether the airflow passing over the rocket skin is nice and smooth (laminar) or all mixed up (turbulent).   The type of airflow is governed by the Reynolds Number (Re).</a:t>
            </a:r>
          </a:p>
          <a:p>
            <a:endParaRPr lang="en-US" sz="2400" dirty="0"/>
          </a:p>
          <a:p>
            <a:r>
              <a:rPr lang="en-US" sz="2400" dirty="0"/>
              <a:t>Before we get to Re, lets look at the equations…</a:t>
            </a:r>
          </a:p>
        </p:txBody>
      </p:sp>
    </p:spTree>
    <p:extLst>
      <p:ext uri="{BB962C8B-B14F-4D97-AF65-F5344CB8AC3E}">
        <p14:creationId xmlns:p14="http://schemas.microsoft.com/office/powerpoint/2010/main" val="2306015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25</a:t>
            </a:fld>
            <a:endParaRPr lang="en-US"/>
          </a:p>
        </p:txBody>
      </p:sp>
      <p:sp>
        <p:nvSpPr>
          <p:cNvPr id="5" name="TextBox 4"/>
          <p:cNvSpPr txBox="1"/>
          <p:nvPr/>
        </p:nvSpPr>
        <p:spPr>
          <a:xfrm>
            <a:off x="2522051" y="224645"/>
            <a:ext cx="7116027" cy="584775"/>
          </a:xfrm>
          <a:prstGeom prst="rect">
            <a:avLst/>
          </a:prstGeom>
          <a:noFill/>
        </p:spPr>
        <p:txBody>
          <a:bodyPr wrap="square" rtlCol="0">
            <a:spAutoFit/>
          </a:bodyPr>
          <a:lstStyle/>
          <a:p>
            <a:pPr algn="ctr"/>
            <a:r>
              <a:rPr lang="en-US" sz="3200" dirty="0"/>
              <a:t>Critical Reynolds Number</a:t>
            </a:r>
          </a:p>
        </p:txBody>
      </p:sp>
      <p:grpSp>
        <p:nvGrpSpPr>
          <p:cNvPr id="8" name="Group 7"/>
          <p:cNvGrpSpPr/>
          <p:nvPr/>
        </p:nvGrpSpPr>
        <p:grpSpPr>
          <a:xfrm>
            <a:off x="1721006" y="908720"/>
            <a:ext cx="8875494" cy="1697338"/>
            <a:chOff x="333872" y="852727"/>
            <a:chExt cx="8946994" cy="1697338"/>
          </a:xfrm>
        </p:grpSpPr>
        <p:sp>
          <p:nvSpPr>
            <p:cNvPr id="3" name="TextBox 2"/>
            <p:cNvSpPr txBox="1"/>
            <p:nvPr/>
          </p:nvSpPr>
          <p:spPr>
            <a:xfrm>
              <a:off x="333872" y="1165070"/>
              <a:ext cx="8352928" cy="1384995"/>
            </a:xfrm>
            <a:prstGeom prst="rect">
              <a:avLst/>
            </a:prstGeom>
            <a:noFill/>
          </p:spPr>
          <p:txBody>
            <a:bodyPr wrap="square" rtlCol="0">
              <a:spAutoFit/>
            </a:bodyPr>
            <a:lstStyle/>
            <a:p>
              <a:r>
                <a:rPr lang="en-US" sz="2800" dirty="0">
                  <a:solidFill>
                    <a:srgbClr val="0070C0"/>
                  </a:solidFill>
                </a:rPr>
                <a:t>                                               Surface Roughness Height</a:t>
              </a:r>
            </a:p>
            <a:p>
              <a:r>
                <a:rPr lang="en-US" sz="2800" dirty="0">
                  <a:solidFill>
                    <a:srgbClr val="0070C0"/>
                  </a:solidFill>
                </a:rPr>
                <a:t>     </a:t>
              </a:r>
              <a:r>
                <a:rPr lang="en-US" sz="2800" dirty="0" err="1">
                  <a:solidFill>
                    <a:srgbClr val="0070C0"/>
                  </a:solidFill>
                </a:rPr>
                <a:t>Re</a:t>
              </a:r>
              <a:r>
                <a:rPr lang="en-US" sz="2800" baseline="-25000" dirty="0" err="1">
                  <a:solidFill>
                    <a:srgbClr val="0070C0"/>
                  </a:solidFill>
                </a:rPr>
                <a:t>critical</a:t>
              </a:r>
              <a:r>
                <a:rPr lang="en-US" sz="2800" dirty="0">
                  <a:solidFill>
                    <a:srgbClr val="0070C0"/>
                  </a:solidFill>
                </a:rPr>
                <a:t>   =    51   *      ----------------------------------------                                                    </a:t>
              </a:r>
            </a:p>
            <a:p>
              <a:r>
                <a:rPr lang="en-US" sz="2800" dirty="0">
                  <a:solidFill>
                    <a:srgbClr val="0070C0"/>
                  </a:solidFill>
                </a:rPr>
                <a:t>                                                        Rocket Length</a:t>
              </a:r>
              <a:endParaRPr lang="en-US" sz="2800" baseline="30000" dirty="0">
                <a:solidFill>
                  <a:srgbClr val="0070C0"/>
                </a:solidFill>
              </a:endParaRPr>
            </a:p>
          </p:txBody>
        </p:sp>
        <p:sp>
          <p:nvSpPr>
            <p:cNvPr id="6" name="Double Bracket 5"/>
            <p:cNvSpPr/>
            <p:nvPr/>
          </p:nvSpPr>
          <p:spPr>
            <a:xfrm>
              <a:off x="3707904" y="1165070"/>
              <a:ext cx="4762872" cy="1368841"/>
            </a:xfrm>
            <a:prstGeom prst="bracketPair">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8308758" y="852727"/>
              <a:ext cx="972108" cy="369332"/>
            </a:xfrm>
            <a:prstGeom prst="rect">
              <a:avLst/>
            </a:prstGeom>
            <a:noFill/>
          </p:spPr>
          <p:txBody>
            <a:bodyPr wrap="square" rtlCol="0">
              <a:spAutoFit/>
            </a:bodyPr>
            <a:lstStyle/>
            <a:p>
              <a:r>
                <a:rPr lang="en-US" dirty="0">
                  <a:solidFill>
                    <a:srgbClr val="0070C0"/>
                  </a:solidFill>
                </a:rPr>
                <a:t>- 1.039</a:t>
              </a:r>
            </a:p>
          </p:txBody>
        </p:sp>
      </p:grpSp>
      <p:graphicFrame>
        <p:nvGraphicFramePr>
          <p:cNvPr id="9" name="Table 8"/>
          <p:cNvGraphicFramePr>
            <a:graphicFrameLocks noGrp="1"/>
          </p:cNvGraphicFramePr>
          <p:nvPr>
            <p:extLst>
              <p:ext uri="{D42A27DB-BD31-4B8C-83A1-F6EECF244321}">
                <p14:modId xmlns:p14="http://schemas.microsoft.com/office/powerpoint/2010/main" val="2056742745"/>
              </p:ext>
            </p:extLst>
          </p:nvPr>
        </p:nvGraphicFramePr>
        <p:xfrm>
          <a:off x="2315581" y="3032956"/>
          <a:ext cx="7763609" cy="2123440"/>
        </p:xfrm>
        <a:graphic>
          <a:graphicData uri="http://schemas.openxmlformats.org/drawingml/2006/table">
            <a:tbl>
              <a:tblPr firstRow="1" bandRow="1">
                <a:tableStyleId>{5C22544A-7EE6-4342-B048-85BDC9FD1C3A}</a:tableStyleId>
              </a:tblPr>
              <a:tblGrid>
                <a:gridCol w="3569767">
                  <a:extLst>
                    <a:ext uri="{9D8B030D-6E8A-4147-A177-3AD203B41FA5}">
                      <a16:colId xmlns:a16="http://schemas.microsoft.com/office/drawing/2014/main" val="20000"/>
                    </a:ext>
                  </a:extLst>
                </a:gridCol>
                <a:gridCol w="2096921">
                  <a:extLst>
                    <a:ext uri="{9D8B030D-6E8A-4147-A177-3AD203B41FA5}">
                      <a16:colId xmlns:a16="http://schemas.microsoft.com/office/drawing/2014/main" val="20001"/>
                    </a:ext>
                  </a:extLst>
                </a:gridCol>
                <a:gridCol w="2096921">
                  <a:extLst>
                    <a:ext uri="{9D8B030D-6E8A-4147-A177-3AD203B41FA5}">
                      <a16:colId xmlns:a16="http://schemas.microsoft.com/office/drawing/2014/main" val="20002"/>
                    </a:ext>
                  </a:extLst>
                </a:gridCol>
              </a:tblGrid>
              <a:tr h="370840">
                <a:tc>
                  <a:txBody>
                    <a:bodyPr/>
                    <a:lstStyle/>
                    <a:p>
                      <a:pPr algn="ctr"/>
                      <a:r>
                        <a:rPr lang="en-US" dirty="0"/>
                        <a:t>Surface</a:t>
                      </a:r>
                    </a:p>
                  </a:txBody>
                  <a:tcPr/>
                </a:tc>
                <a:tc>
                  <a:txBody>
                    <a:bodyPr/>
                    <a:lstStyle/>
                    <a:p>
                      <a:pPr algn="ctr"/>
                      <a:r>
                        <a:rPr lang="en-US" dirty="0"/>
                        <a:t>Roughness Height</a:t>
                      </a:r>
                    </a:p>
                    <a:p>
                      <a:pPr algn="ctr"/>
                      <a:r>
                        <a:rPr lang="en-US" dirty="0"/>
                        <a:t>(in)</a:t>
                      </a:r>
                    </a:p>
                  </a:txBody>
                  <a:tcPr/>
                </a:tc>
                <a:tc>
                  <a:txBody>
                    <a:bodyPr/>
                    <a:lstStyle/>
                    <a:p>
                      <a:pPr algn="ctr"/>
                      <a:r>
                        <a:rPr lang="en-US" dirty="0"/>
                        <a:t>Roughness</a:t>
                      </a:r>
                      <a:r>
                        <a:rPr lang="en-US" baseline="0" dirty="0"/>
                        <a:t> Height</a:t>
                      </a:r>
                    </a:p>
                    <a:p>
                      <a:pPr algn="ctr"/>
                      <a:r>
                        <a:rPr lang="en-US" baseline="0" dirty="0"/>
                        <a:t>(m)</a:t>
                      </a:r>
                      <a:endParaRPr lang="en-US" dirty="0"/>
                    </a:p>
                  </a:txBody>
                  <a:tcPr/>
                </a:tc>
                <a:extLst>
                  <a:ext uri="{0D108BD9-81ED-4DB2-BD59-A6C34878D82A}">
                    <a16:rowId xmlns:a16="http://schemas.microsoft.com/office/drawing/2014/main" val="10000"/>
                  </a:ext>
                </a:extLst>
              </a:tr>
              <a:tr h="370840">
                <a:tc>
                  <a:txBody>
                    <a:bodyPr/>
                    <a:lstStyle/>
                    <a:p>
                      <a:r>
                        <a:rPr lang="en-US" dirty="0"/>
                        <a:t>Rough</a:t>
                      </a:r>
                      <a:r>
                        <a:rPr lang="en-US" baseline="0" dirty="0"/>
                        <a:t> Finish</a:t>
                      </a:r>
                      <a:endParaRPr lang="en-US" dirty="0"/>
                    </a:p>
                  </a:txBody>
                  <a:tcPr/>
                </a:tc>
                <a:tc>
                  <a:txBody>
                    <a:bodyPr/>
                    <a:lstStyle/>
                    <a:p>
                      <a:pPr algn="ctr"/>
                      <a:r>
                        <a:rPr lang="en-US" dirty="0"/>
                        <a:t>0.76</a:t>
                      </a:r>
                    </a:p>
                  </a:txBody>
                  <a:tcPr/>
                </a:tc>
                <a:tc>
                  <a:txBody>
                    <a:bodyPr/>
                    <a:lstStyle/>
                    <a:p>
                      <a:pPr algn="ctr"/>
                      <a:r>
                        <a:rPr lang="en-US" dirty="0"/>
                        <a:t>0.0197</a:t>
                      </a:r>
                    </a:p>
                  </a:txBody>
                  <a:tcPr/>
                </a:tc>
                <a:extLst>
                  <a:ext uri="{0D108BD9-81ED-4DB2-BD59-A6C34878D82A}">
                    <a16:rowId xmlns:a16="http://schemas.microsoft.com/office/drawing/2014/main" val="10001"/>
                  </a:ext>
                </a:extLst>
              </a:tr>
              <a:tr h="370840">
                <a:tc>
                  <a:txBody>
                    <a:bodyPr/>
                    <a:lstStyle/>
                    <a:p>
                      <a:r>
                        <a:rPr lang="en-US" dirty="0"/>
                        <a:t>Unfinished Surface</a:t>
                      </a:r>
                    </a:p>
                  </a:txBody>
                  <a:tcPr/>
                </a:tc>
                <a:tc>
                  <a:txBody>
                    <a:bodyPr/>
                    <a:lstStyle/>
                    <a:p>
                      <a:pPr algn="ctr"/>
                      <a:r>
                        <a:rPr lang="en-US" dirty="0"/>
                        <a:t>0.23</a:t>
                      </a:r>
                    </a:p>
                  </a:txBody>
                  <a:tcPr/>
                </a:tc>
                <a:tc>
                  <a:txBody>
                    <a:bodyPr/>
                    <a:lstStyle/>
                    <a:p>
                      <a:pPr algn="ctr"/>
                      <a:r>
                        <a:rPr lang="en-US" dirty="0"/>
                        <a:t>0.0059</a:t>
                      </a:r>
                    </a:p>
                  </a:txBody>
                  <a:tcPr/>
                </a:tc>
                <a:extLst>
                  <a:ext uri="{0D108BD9-81ED-4DB2-BD59-A6C34878D82A}">
                    <a16:rowId xmlns:a16="http://schemas.microsoft.com/office/drawing/2014/main" val="10002"/>
                  </a:ext>
                </a:extLst>
              </a:tr>
              <a:tr h="370840">
                <a:tc>
                  <a:txBody>
                    <a:bodyPr/>
                    <a:lstStyle/>
                    <a:p>
                      <a:r>
                        <a:rPr lang="en-US" dirty="0"/>
                        <a:t>Regular</a:t>
                      </a:r>
                      <a:r>
                        <a:rPr lang="en-US" baseline="0" dirty="0"/>
                        <a:t> Paint Finish</a:t>
                      </a:r>
                      <a:endParaRPr lang="en-US" dirty="0"/>
                    </a:p>
                  </a:txBody>
                  <a:tcPr/>
                </a:tc>
                <a:tc>
                  <a:txBody>
                    <a:bodyPr/>
                    <a:lstStyle/>
                    <a:p>
                      <a:pPr algn="ctr"/>
                      <a:r>
                        <a:rPr lang="en-US" dirty="0"/>
                        <a:t>0.094</a:t>
                      </a:r>
                    </a:p>
                  </a:txBody>
                  <a:tcPr/>
                </a:tc>
                <a:tc>
                  <a:txBody>
                    <a:bodyPr/>
                    <a:lstStyle/>
                    <a:p>
                      <a:pPr algn="ctr"/>
                      <a:r>
                        <a:rPr lang="en-US" dirty="0"/>
                        <a:t>0.0024</a:t>
                      </a:r>
                    </a:p>
                  </a:txBody>
                  <a:tcPr/>
                </a:tc>
                <a:extLst>
                  <a:ext uri="{0D108BD9-81ED-4DB2-BD59-A6C34878D82A}">
                    <a16:rowId xmlns:a16="http://schemas.microsoft.com/office/drawing/2014/main" val="10003"/>
                  </a:ext>
                </a:extLst>
              </a:tr>
              <a:tr h="370840">
                <a:tc>
                  <a:txBody>
                    <a:bodyPr/>
                    <a:lstStyle/>
                    <a:p>
                      <a:r>
                        <a:rPr lang="en-US" dirty="0"/>
                        <a:t>Smooth Paint Finish</a:t>
                      </a:r>
                    </a:p>
                  </a:txBody>
                  <a:tcPr/>
                </a:tc>
                <a:tc>
                  <a:txBody>
                    <a:bodyPr/>
                    <a:lstStyle/>
                    <a:p>
                      <a:pPr algn="ctr"/>
                      <a:r>
                        <a:rPr lang="en-US" dirty="0"/>
                        <a:t>0.031</a:t>
                      </a:r>
                    </a:p>
                  </a:txBody>
                  <a:tcPr/>
                </a:tc>
                <a:tc>
                  <a:txBody>
                    <a:bodyPr/>
                    <a:lstStyle/>
                    <a:p>
                      <a:pPr algn="ctr"/>
                      <a:r>
                        <a:rPr lang="en-US" dirty="0"/>
                        <a:t>0.00079</a:t>
                      </a:r>
                    </a:p>
                  </a:txBody>
                  <a:tcPr/>
                </a:tc>
                <a:extLst>
                  <a:ext uri="{0D108BD9-81ED-4DB2-BD59-A6C34878D82A}">
                    <a16:rowId xmlns:a16="http://schemas.microsoft.com/office/drawing/2014/main" val="10004"/>
                  </a:ext>
                </a:extLst>
              </a:tr>
            </a:tbl>
          </a:graphicData>
        </a:graphic>
      </p:graphicFrame>
      <p:sp>
        <p:nvSpPr>
          <p:cNvPr id="4" name="TextBox 3"/>
          <p:cNvSpPr txBox="1"/>
          <p:nvPr/>
        </p:nvSpPr>
        <p:spPr>
          <a:xfrm>
            <a:off x="2171564" y="5445224"/>
            <a:ext cx="8039236" cy="923330"/>
          </a:xfrm>
          <a:prstGeom prst="rect">
            <a:avLst/>
          </a:prstGeom>
          <a:noFill/>
        </p:spPr>
        <p:txBody>
          <a:bodyPr wrap="square" rtlCol="0">
            <a:spAutoFit/>
          </a:bodyPr>
          <a:lstStyle/>
          <a:p>
            <a:r>
              <a:rPr lang="en-US" dirty="0"/>
              <a:t>The critical Reynolds Number gives us an idea where along the rocket the flow will trip from laminar (smooth) and turbulent (all mixed up).  The closer to the nose the tripping point, the higher the drag…</a:t>
            </a:r>
          </a:p>
        </p:txBody>
      </p:sp>
    </p:spTree>
    <p:extLst>
      <p:ext uri="{BB962C8B-B14F-4D97-AF65-F5344CB8AC3E}">
        <p14:creationId xmlns:p14="http://schemas.microsoft.com/office/powerpoint/2010/main" val="2140861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26</a:t>
            </a:fld>
            <a:endParaRPr lang="en-US"/>
          </a:p>
        </p:txBody>
      </p:sp>
      <p:sp>
        <p:nvSpPr>
          <p:cNvPr id="3" name="TextBox 2"/>
          <p:cNvSpPr txBox="1"/>
          <p:nvPr/>
        </p:nvSpPr>
        <p:spPr>
          <a:xfrm>
            <a:off x="2063552" y="1268761"/>
            <a:ext cx="8352928" cy="1384995"/>
          </a:xfrm>
          <a:prstGeom prst="rect">
            <a:avLst/>
          </a:prstGeom>
          <a:noFill/>
        </p:spPr>
        <p:txBody>
          <a:bodyPr wrap="square" rtlCol="0">
            <a:spAutoFit/>
          </a:bodyPr>
          <a:lstStyle/>
          <a:p>
            <a:r>
              <a:rPr lang="en-US" sz="2800" dirty="0">
                <a:solidFill>
                  <a:srgbClr val="0070C0"/>
                </a:solidFill>
              </a:rPr>
              <a:t>                   Density  *  Velocity  *  Rocket Length</a:t>
            </a:r>
          </a:p>
          <a:p>
            <a:r>
              <a:rPr lang="en-US" sz="2800" dirty="0">
                <a:solidFill>
                  <a:srgbClr val="0070C0"/>
                </a:solidFill>
              </a:rPr>
              <a:t>     Re   =   -----------------------------------------------------                                                    </a:t>
            </a:r>
          </a:p>
          <a:p>
            <a:r>
              <a:rPr lang="en-US" sz="2800" dirty="0">
                <a:solidFill>
                  <a:srgbClr val="0070C0"/>
                </a:solidFill>
              </a:rPr>
              <a:t>                                   Absolute Viscosity</a:t>
            </a:r>
            <a:endParaRPr lang="en-US" sz="2800" baseline="30000" dirty="0">
              <a:solidFill>
                <a:srgbClr val="0070C0"/>
              </a:solidFill>
            </a:endParaRPr>
          </a:p>
        </p:txBody>
      </p:sp>
      <p:sp>
        <p:nvSpPr>
          <p:cNvPr id="5" name="TextBox 4"/>
          <p:cNvSpPr txBox="1"/>
          <p:nvPr/>
        </p:nvSpPr>
        <p:spPr>
          <a:xfrm>
            <a:off x="2532599" y="152637"/>
            <a:ext cx="7116027" cy="584775"/>
          </a:xfrm>
          <a:prstGeom prst="rect">
            <a:avLst/>
          </a:prstGeom>
          <a:noFill/>
        </p:spPr>
        <p:txBody>
          <a:bodyPr wrap="square" rtlCol="0">
            <a:spAutoFit/>
          </a:bodyPr>
          <a:lstStyle/>
          <a:p>
            <a:pPr algn="ctr"/>
            <a:r>
              <a:rPr lang="en-US" sz="3200" dirty="0"/>
              <a:t>Reynolds Number</a:t>
            </a:r>
          </a:p>
        </p:txBody>
      </p:sp>
      <p:sp>
        <p:nvSpPr>
          <p:cNvPr id="26" name="TextBox 25"/>
          <p:cNvSpPr txBox="1"/>
          <p:nvPr/>
        </p:nvSpPr>
        <p:spPr>
          <a:xfrm>
            <a:off x="2969706" y="3073199"/>
            <a:ext cx="6696744" cy="1938992"/>
          </a:xfrm>
          <a:prstGeom prst="rect">
            <a:avLst/>
          </a:prstGeom>
          <a:noFill/>
        </p:spPr>
        <p:txBody>
          <a:bodyPr wrap="square" rtlCol="0">
            <a:spAutoFit/>
          </a:bodyPr>
          <a:lstStyle/>
          <a:p>
            <a:r>
              <a:rPr lang="en-US" sz="2000" dirty="0"/>
              <a:t>ASSUMPTIONS:</a:t>
            </a:r>
          </a:p>
          <a:p>
            <a:endParaRPr lang="en-US" sz="2000" dirty="0"/>
          </a:p>
          <a:p>
            <a:pPr marL="285750" indent="-285750">
              <a:buFont typeface="Arial" panose="020B0604020202020204" pitchFamily="34" charset="0"/>
              <a:buChar char="•"/>
            </a:pPr>
            <a:r>
              <a:rPr lang="en-US" sz="2000" dirty="0"/>
              <a:t>Air Absolute Viscosity   =     0.000012024   </a:t>
            </a:r>
            <a:r>
              <a:rPr lang="en-US" sz="2000" dirty="0" err="1"/>
              <a:t>lb</a:t>
            </a:r>
            <a:r>
              <a:rPr lang="en-US" sz="2000" dirty="0"/>
              <a:t>/(</a:t>
            </a:r>
            <a:r>
              <a:rPr lang="en-US" sz="2000" dirty="0" err="1"/>
              <a:t>ft</a:t>
            </a:r>
            <a:r>
              <a:rPr lang="en-US" sz="2000" dirty="0"/>
              <a:t>*sec)</a:t>
            </a:r>
          </a:p>
          <a:p>
            <a:pPr marL="285750" indent="-285750">
              <a:buFont typeface="Arial" panose="020B0604020202020204" pitchFamily="34" charset="0"/>
              <a:buChar char="•"/>
            </a:pPr>
            <a:r>
              <a:rPr lang="en-US" sz="2000" dirty="0"/>
              <a:t>Air Density     =   0.076314    </a:t>
            </a:r>
            <a:r>
              <a:rPr lang="en-US" sz="2000" dirty="0" err="1"/>
              <a:t>lb</a:t>
            </a:r>
            <a:r>
              <a:rPr lang="en-US" sz="2000" dirty="0"/>
              <a:t>/ft3</a:t>
            </a:r>
            <a:endParaRPr lang="en-US" sz="2000" baseline="30000" dirty="0"/>
          </a:p>
          <a:p>
            <a:pPr marL="285750" indent="-285750">
              <a:buFont typeface="Arial" panose="020B0604020202020204" pitchFamily="34" charset="0"/>
              <a:buChar char="•"/>
            </a:pPr>
            <a:r>
              <a:rPr lang="en-US" sz="2000" dirty="0"/>
              <a:t>Rocket Length  =  3 </a:t>
            </a:r>
            <a:r>
              <a:rPr lang="en-US" sz="2000" dirty="0" err="1"/>
              <a:t>ft</a:t>
            </a:r>
            <a:endParaRPr lang="en-US" sz="2000" dirty="0"/>
          </a:p>
          <a:p>
            <a:pPr marL="285750" indent="-285750">
              <a:buFont typeface="Arial" panose="020B0604020202020204" pitchFamily="34" charset="0"/>
              <a:buChar char="•"/>
            </a:pPr>
            <a:r>
              <a:rPr lang="en-US" sz="2000" dirty="0"/>
              <a:t>Velocity   =   150 Ft/sec    </a:t>
            </a:r>
          </a:p>
        </p:txBody>
      </p:sp>
      <p:sp>
        <p:nvSpPr>
          <p:cNvPr id="4" name="TextBox 3"/>
          <p:cNvSpPr txBox="1"/>
          <p:nvPr/>
        </p:nvSpPr>
        <p:spPr>
          <a:xfrm>
            <a:off x="3047753" y="5697252"/>
            <a:ext cx="6624736" cy="369332"/>
          </a:xfrm>
          <a:prstGeom prst="rect">
            <a:avLst/>
          </a:prstGeom>
          <a:noFill/>
        </p:spPr>
        <p:txBody>
          <a:bodyPr wrap="square" rtlCol="0">
            <a:spAutoFit/>
          </a:bodyPr>
          <a:lstStyle/>
          <a:p>
            <a:r>
              <a:rPr lang="en-US" i="1" dirty="0"/>
              <a:t>Reynolds Number is </a:t>
            </a:r>
            <a:r>
              <a:rPr lang="en-US" i="1" dirty="0" err="1"/>
              <a:t>unitless</a:t>
            </a:r>
            <a:r>
              <a:rPr lang="en-US" i="1" dirty="0"/>
              <a:t> with a magnitude in the low millions…</a:t>
            </a:r>
          </a:p>
        </p:txBody>
      </p:sp>
    </p:spTree>
    <p:extLst>
      <p:ext uri="{BB962C8B-B14F-4D97-AF65-F5344CB8AC3E}">
        <p14:creationId xmlns:p14="http://schemas.microsoft.com/office/powerpoint/2010/main" val="1809342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27</a:t>
            </a:fld>
            <a:endParaRPr lang="en-US"/>
          </a:p>
        </p:txBody>
      </p:sp>
      <p:sp>
        <p:nvSpPr>
          <p:cNvPr id="4" name="TextBox 3"/>
          <p:cNvSpPr txBox="1"/>
          <p:nvPr/>
        </p:nvSpPr>
        <p:spPr>
          <a:xfrm>
            <a:off x="2074719" y="1707196"/>
            <a:ext cx="7343822" cy="461665"/>
          </a:xfrm>
          <a:prstGeom prst="rect">
            <a:avLst/>
          </a:prstGeom>
          <a:noFill/>
        </p:spPr>
        <p:txBody>
          <a:bodyPr wrap="square" rtlCol="0">
            <a:spAutoFit/>
          </a:bodyPr>
          <a:lstStyle/>
          <a:p>
            <a:r>
              <a:rPr lang="en-US" sz="2400" dirty="0"/>
              <a:t>If  Re   &lt;    100,000			</a:t>
            </a:r>
            <a:r>
              <a:rPr lang="en-US" sz="2400" dirty="0">
                <a:solidFill>
                  <a:srgbClr val="0070C0"/>
                </a:solidFill>
              </a:rPr>
              <a:t>C</a:t>
            </a:r>
            <a:r>
              <a:rPr lang="en-US" sz="2400" baseline="-25000" dirty="0">
                <a:solidFill>
                  <a:srgbClr val="0070C0"/>
                </a:solidFill>
              </a:rPr>
              <a:t>f</a:t>
            </a:r>
            <a:r>
              <a:rPr lang="en-US" sz="2400" dirty="0">
                <a:solidFill>
                  <a:srgbClr val="0070C0"/>
                </a:solidFill>
              </a:rPr>
              <a:t>  =  1.48  x  10 </a:t>
            </a:r>
            <a:r>
              <a:rPr lang="en-US" sz="2400" baseline="30000" dirty="0">
                <a:solidFill>
                  <a:srgbClr val="0070C0"/>
                </a:solidFill>
              </a:rPr>
              <a:t>-2</a:t>
            </a:r>
          </a:p>
        </p:txBody>
      </p:sp>
      <p:sp>
        <p:nvSpPr>
          <p:cNvPr id="5" name="TextBox 4"/>
          <p:cNvSpPr txBox="1"/>
          <p:nvPr/>
        </p:nvSpPr>
        <p:spPr>
          <a:xfrm>
            <a:off x="2063552" y="2336684"/>
            <a:ext cx="8230856" cy="1200329"/>
          </a:xfrm>
          <a:prstGeom prst="rect">
            <a:avLst/>
          </a:prstGeom>
          <a:noFill/>
        </p:spPr>
        <p:txBody>
          <a:bodyPr wrap="square" rtlCol="0">
            <a:spAutoFit/>
          </a:bodyPr>
          <a:lstStyle/>
          <a:p>
            <a:r>
              <a:rPr lang="en-US" sz="2400" dirty="0"/>
              <a:t>						</a:t>
            </a:r>
            <a:r>
              <a:rPr lang="en-US" sz="2400" dirty="0">
                <a:solidFill>
                  <a:srgbClr val="0070C0"/>
                </a:solidFill>
              </a:rPr>
              <a:t>             1</a:t>
            </a:r>
          </a:p>
          <a:p>
            <a:r>
              <a:rPr lang="en-US" sz="2400" dirty="0"/>
              <a:t>If   100,000   &lt;   Re    &lt;    Re </a:t>
            </a:r>
            <a:r>
              <a:rPr lang="en-US" sz="2400" baseline="-25000" dirty="0"/>
              <a:t>critical</a:t>
            </a:r>
            <a:r>
              <a:rPr lang="en-US" sz="2400" dirty="0"/>
              <a:t> 	</a:t>
            </a:r>
            <a:r>
              <a:rPr lang="en-US" sz="2400" dirty="0">
                <a:solidFill>
                  <a:srgbClr val="0070C0"/>
                </a:solidFill>
              </a:rPr>
              <a:t>C</a:t>
            </a:r>
            <a:r>
              <a:rPr lang="en-US" sz="2400" baseline="-25000" dirty="0">
                <a:solidFill>
                  <a:srgbClr val="0070C0"/>
                </a:solidFill>
              </a:rPr>
              <a:t>f</a:t>
            </a:r>
            <a:r>
              <a:rPr lang="en-US" sz="2400" dirty="0">
                <a:solidFill>
                  <a:srgbClr val="0070C0"/>
                </a:solidFill>
              </a:rPr>
              <a:t>  =  ----------------------------</a:t>
            </a:r>
          </a:p>
          <a:p>
            <a:r>
              <a:rPr lang="en-US" sz="2400" baseline="30000" dirty="0"/>
              <a:t>					</a:t>
            </a:r>
            <a:r>
              <a:rPr lang="en-US" sz="2400" dirty="0">
                <a:solidFill>
                  <a:srgbClr val="0070C0"/>
                </a:solidFill>
              </a:rPr>
              <a:t>          ((1.5 * </a:t>
            </a:r>
            <a:r>
              <a:rPr lang="en-US" sz="2400" dirty="0" err="1">
                <a:solidFill>
                  <a:srgbClr val="0070C0"/>
                </a:solidFill>
              </a:rPr>
              <a:t>ln</a:t>
            </a:r>
            <a:r>
              <a:rPr lang="en-US" sz="2400" dirty="0">
                <a:solidFill>
                  <a:srgbClr val="0070C0"/>
                </a:solidFill>
              </a:rPr>
              <a:t> Re)  -  5.6) </a:t>
            </a:r>
            <a:r>
              <a:rPr lang="en-US" sz="2400" baseline="30000" dirty="0">
                <a:solidFill>
                  <a:srgbClr val="0070C0"/>
                </a:solidFill>
              </a:rPr>
              <a:t>2</a:t>
            </a:r>
          </a:p>
        </p:txBody>
      </p:sp>
      <p:sp>
        <p:nvSpPr>
          <p:cNvPr id="6" name="TextBox 5"/>
          <p:cNvSpPr txBox="1"/>
          <p:nvPr/>
        </p:nvSpPr>
        <p:spPr>
          <a:xfrm>
            <a:off x="2532599" y="152637"/>
            <a:ext cx="7116027" cy="584775"/>
          </a:xfrm>
          <a:prstGeom prst="rect">
            <a:avLst/>
          </a:prstGeom>
          <a:noFill/>
        </p:spPr>
        <p:txBody>
          <a:bodyPr wrap="square" rtlCol="0">
            <a:spAutoFit/>
          </a:bodyPr>
          <a:lstStyle/>
          <a:p>
            <a:pPr algn="ctr"/>
            <a:r>
              <a:rPr lang="en-US" sz="3200" dirty="0"/>
              <a:t>Skin Friction Coefficient</a:t>
            </a:r>
          </a:p>
        </p:txBody>
      </p:sp>
      <p:sp>
        <p:nvSpPr>
          <p:cNvPr id="3" name="TextBox 2"/>
          <p:cNvSpPr txBox="1"/>
          <p:nvPr/>
        </p:nvSpPr>
        <p:spPr>
          <a:xfrm>
            <a:off x="2999656" y="5108992"/>
            <a:ext cx="6948772" cy="1200329"/>
          </a:xfrm>
          <a:prstGeom prst="rect">
            <a:avLst/>
          </a:prstGeom>
          <a:noFill/>
        </p:spPr>
        <p:txBody>
          <a:bodyPr wrap="square" rtlCol="0">
            <a:spAutoFit/>
          </a:bodyPr>
          <a:lstStyle/>
          <a:p>
            <a:r>
              <a:rPr lang="en-US" dirty="0"/>
              <a:t>L    =  Length of rocket</a:t>
            </a:r>
          </a:p>
          <a:p>
            <a:r>
              <a:rPr lang="en-US" dirty="0" err="1"/>
              <a:t>Rs</a:t>
            </a:r>
            <a:r>
              <a:rPr lang="en-US" dirty="0"/>
              <a:t>  =  Surface Roughness Height  (make a guess based on the surface</a:t>
            </a:r>
          </a:p>
          <a:p>
            <a:r>
              <a:rPr lang="en-US" dirty="0"/>
              <a:t>          of your rocket and the previous table) </a:t>
            </a:r>
          </a:p>
          <a:p>
            <a:r>
              <a:rPr lang="en-US" dirty="0" err="1"/>
              <a:t>ln</a:t>
            </a:r>
            <a:r>
              <a:rPr lang="en-US" dirty="0"/>
              <a:t>  =  natural log</a:t>
            </a:r>
          </a:p>
        </p:txBody>
      </p:sp>
      <p:grpSp>
        <p:nvGrpSpPr>
          <p:cNvPr id="10" name="Group 9"/>
          <p:cNvGrpSpPr/>
          <p:nvPr/>
        </p:nvGrpSpPr>
        <p:grpSpPr>
          <a:xfrm>
            <a:off x="2039451" y="3776844"/>
            <a:ext cx="8102320" cy="1200329"/>
            <a:chOff x="322108" y="3512911"/>
            <a:chExt cx="8102320" cy="1200329"/>
          </a:xfrm>
        </p:grpSpPr>
        <p:sp>
          <p:nvSpPr>
            <p:cNvPr id="7" name="TextBox 6"/>
            <p:cNvSpPr txBox="1"/>
            <p:nvPr/>
          </p:nvSpPr>
          <p:spPr>
            <a:xfrm>
              <a:off x="322108" y="3512911"/>
              <a:ext cx="8102320" cy="1200329"/>
            </a:xfrm>
            <a:prstGeom prst="rect">
              <a:avLst/>
            </a:prstGeom>
            <a:noFill/>
          </p:spPr>
          <p:txBody>
            <a:bodyPr wrap="square" rtlCol="0">
              <a:spAutoFit/>
            </a:bodyPr>
            <a:lstStyle/>
            <a:p>
              <a:r>
                <a:rPr lang="en-US" sz="2400" dirty="0"/>
                <a:t>						</a:t>
              </a:r>
              <a:r>
                <a:rPr lang="en-US" sz="2400" dirty="0">
                  <a:solidFill>
                    <a:srgbClr val="0070C0"/>
                  </a:solidFill>
                </a:rPr>
                <a:t>                  </a:t>
              </a:r>
              <a:r>
                <a:rPr lang="en-US" sz="2400" dirty="0" err="1">
                  <a:solidFill>
                    <a:srgbClr val="0070C0"/>
                  </a:solidFill>
                </a:rPr>
                <a:t>Rs</a:t>
              </a:r>
              <a:r>
                <a:rPr lang="en-US" sz="2400" dirty="0">
                  <a:solidFill>
                    <a:srgbClr val="0070C0"/>
                  </a:solidFill>
                </a:rPr>
                <a:t>        </a:t>
              </a:r>
              <a:r>
                <a:rPr lang="en-US" sz="2400" baseline="30000" dirty="0">
                  <a:solidFill>
                    <a:srgbClr val="0070C0"/>
                  </a:solidFill>
                </a:rPr>
                <a:t>0.2</a:t>
              </a:r>
            </a:p>
            <a:p>
              <a:r>
                <a:rPr lang="en-US" sz="2400" dirty="0"/>
                <a:t>If   Re    &gt;   Re </a:t>
              </a:r>
              <a:r>
                <a:rPr lang="en-US" sz="2400" baseline="-25000" dirty="0"/>
                <a:t>critical</a:t>
              </a:r>
              <a:r>
                <a:rPr lang="en-US" sz="2400" dirty="0"/>
                <a:t> 		    	</a:t>
              </a:r>
              <a:r>
                <a:rPr lang="en-US" sz="2400" dirty="0">
                  <a:solidFill>
                    <a:srgbClr val="0070C0"/>
                  </a:solidFill>
                </a:rPr>
                <a:t>C</a:t>
              </a:r>
              <a:r>
                <a:rPr lang="en-US" sz="2400" baseline="-25000" dirty="0">
                  <a:solidFill>
                    <a:srgbClr val="0070C0"/>
                  </a:solidFill>
                </a:rPr>
                <a:t>f</a:t>
              </a:r>
              <a:r>
                <a:rPr lang="en-US" sz="2400" dirty="0">
                  <a:solidFill>
                    <a:srgbClr val="0070C0"/>
                  </a:solidFill>
                </a:rPr>
                <a:t>  =  0.032 *     -------- </a:t>
              </a:r>
              <a:r>
                <a:rPr lang="en-US" sz="2400" baseline="30000" dirty="0"/>
                <a:t>						</a:t>
              </a:r>
              <a:r>
                <a:rPr lang="en-US" sz="2400" dirty="0">
                  <a:solidFill>
                    <a:srgbClr val="0070C0"/>
                  </a:solidFill>
                </a:rPr>
                <a:t>                                L</a:t>
              </a:r>
              <a:endParaRPr lang="en-US" sz="2400" baseline="30000" dirty="0">
                <a:solidFill>
                  <a:srgbClr val="0070C0"/>
                </a:solidFill>
              </a:endParaRPr>
            </a:p>
          </p:txBody>
        </p:sp>
        <p:sp>
          <p:nvSpPr>
            <p:cNvPr id="8" name="Left Bracket 7"/>
            <p:cNvSpPr/>
            <p:nvPr/>
          </p:nvSpPr>
          <p:spPr>
            <a:xfrm>
              <a:off x="6696236" y="3645024"/>
              <a:ext cx="180020" cy="936104"/>
            </a:xfrm>
            <a:prstGeom prst="leftBracket">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ket 8"/>
            <p:cNvSpPr/>
            <p:nvPr/>
          </p:nvSpPr>
          <p:spPr>
            <a:xfrm>
              <a:off x="7704348" y="3645024"/>
              <a:ext cx="180020" cy="936104"/>
            </a:xfrm>
            <a:prstGeom prst="rightBracket">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 name="TextBox 10"/>
          <p:cNvSpPr txBox="1"/>
          <p:nvPr/>
        </p:nvSpPr>
        <p:spPr>
          <a:xfrm>
            <a:off x="2039451" y="737412"/>
            <a:ext cx="8102320" cy="646331"/>
          </a:xfrm>
          <a:prstGeom prst="rect">
            <a:avLst/>
          </a:prstGeom>
          <a:noFill/>
        </p:spPr>
        <p:txBody>
          <a:bodyPr wrap="square" rtlCol="0">
            <a:spAutoFit/>
          </a:bodyPr>
          <a:lstStyle/>
          <a:p>
            <a:r>
              <a:rPr lang="en-US" dirty="0"/>
              <a:t>We look at the rockets Reynolds Number relative to the rocket’s critical Reynolds number to determine what equation to use.</a:t>
            </a:r>
          </a:p>
        </p:txBody>
      </p:sp>
    </p:spTree>
    <p:extLst>
      <p:ext uri="{BB962C8B-B14F-4D97-AF65-F5344CB8AC3E}">
        <p14:creationId xmlns:p14="http://schemas.microsoft.com/office/powerpoint/2010/main" val="1366126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28</a:t>
            </a:fld>
            <a:endParaRPr lang="en-US"/>
          </a:p>
        </p:txBody>
      </p:sp>
      <p:sp>
        <p:nvSpPr>
          <p:cNvPr id="3" name="TextBox 2"/>
          <p:cNvSpPr txBox="1"/>
          <p:nvPr/>
        </p:nvSpPr>
        <p:spPr>
          <a:xfrm>
            <a:off x="2532599" y="152637"/>
            <a:ext cx="7116027" cy="584775"/>
          </a:xfrm>
          <a:prstGeom prst="rect">
            <a:avLst/>
          </a:prstGeom>
          <a:noFill/>
        </p:spPr>
        <p:txBody>
          <a:bodyPr wrap="square" rtlCol="0">
            <a:spAutoFit/>
          </a:bodyPr>
          <a:lstStyle/>
          <a:p>
            <a:pPr algn="ctr"/>
            <a:r>
              <a:rPr lang="en-US" sz="3200" dirty="0"/>
              <a:t>Compressibility Corrections</a:t>
            </a:r>
          </a:p>
        </p:txBody>
      </p:sp>
      <p:sp>
        <p:nvSpPr>
          <p:cNvPr id="4" name="TextBox 3"/>
          <p:cNvSpPr txBox="1"/>
          <p:nvPr/>
        </p:nvSpPr>
        <p:spPr>
          <a:xfrm>
            <a:off x="2304803" y="1304765"/>
            <a:ext cx="7343822" cy="461665"/>
          </a:xfrm>
          <a:prstGeom prst="rect">
            <a:avLst/>
          </a:prstGeom>
          <a:noFill/>
        </p:spPr>
        <p:txBody>
          <a:bodyPr wrap="square" rtlCol="0">
            <a:spAutoFit/>
          </a:bodyPr>
          <a:lstStyle/>
          <a:p>
            <a:r>
              <a:rPr lang="en-US" sz="2400" dirty="0"/>
              <a:t>Subsonic	</a:t>
            </a:r>
            <a:r>
              <a:rPr lang="en-US" sz="2400" dirty="0">
                <a:solidFill>
                  <a:srgbClr val="0070C0"/>
                </a:solidFill>
              </a:rPr>
              <a:t>C</a:t>
            </a:r>
            <a:r>
              <a:rPr lang="en-US" sz="2400" baseline="-25000" dirty="0">
                <a:solidFill>
                  <a:srgbClr val="0070C0"/>
                </a:solidFill>
              </a:rPr>
              <a:t>fc</a:t>
            </a:r>
            <a:r>
              <a:rPr lang="en-US" sz="2400" dirty="0">
                <a:solidFill>
                  <a:srgbClr val="0070C0"/>
                </a:solidFill>
              </a:rPr>
              <a:t>  =  C</a:t>
            </a:r>
            <a:r>
              <a:rPr lang="en-US" sz="2400" baseline="-25000" dirty="0">
                <a:solidFill>
                  <a:srgbClr val="0070C0"/>
                </a:solidFill>
              </a:rPr>
              <a:t>f</a:t>
            </a:r>
            <a:r>
              <a:rPr lang="en-US" sz="2400" dirty="0">
                <a:solidFill>
                  <a:srgbClr val="0070C0"/>
                </a:solidFill>
              </a:rPr>
              <a:t>  *  ( 1  -  (0.1 x  M</a:t>
            </a:r>
            <a:r>
              <a:rPr lang="en-US" sz="2400" baseline="30000" dirty="0">
                <a:solidFill>
                  <a:srgbClr val="0070C0"/>
                </a:solidFill>
              </a:rPr>
              <a:t>2</a:t>
            </a:r>
            <a:r>
              <a:rPr lang="en-US" sz="2400" dirty="0">
                <a:solidFill>
                  <a:srgbClr val="0070C0"/>
                </a:solidFill>
              </a:rPr>
              <a:t>) )</a:t>
            </a:r>
            <a:endParaRPr lang="en-US" sz="2400" baseline="30000" dirty="0">
              <a:solidFill>
                <a:srgbClr val="0070C0"/>
              </a:solidFill>
            </a:endParaRPr>
          </a:p>
        </p:txBody>
      </p:sp>
      <p:sp>
        <p:nvSpPr>
          <p:cNvPr id="5" name="TextBox 4"/>
          <p:cNvSpPr txBox="1"/>
          <p:nvPr/>
        </p:nvSpPr>
        <p:spPr>
          <a:xfrm>
            <a:off x="2316574" y="2247256"/>
            <a:ext cx="7343822" cy="1200329"/>
          </a:xfrm>
          <a:prstGeom prst="rect">
            <a:avLst/>
          </a:prstGeom>
          <a:noFill/>
        </p:spPr>
        <p:txBody>
          <a:bodyPr wrap="square" rtlCol="0">
            <a:spAutoFit/>
          </a:bodyPr>
          <a:lstStyle/>
          <a:p>
            <a:r>
              <a:rPr lang="en-US" sz="2400" dirty="0"/>
              <a:t>				               </a:t>
            </a:r>
            <a:r>
              <a:rPr lang="en-US" sz="2400" dirty="0">
                <a:solidFill>
                  <a:srgbClr val="0070C0"/>
                </a:solidFill>
              </a:rPr>
              <a:t>C</a:t>
            </a:r>
            <a:r>
              <a:rPr lang="en-US" sz="2400" baseline="-25000" dirty="0">
                <a:solidFill>
                  <a:srgbClr val="0070C0"/>
                </a:solidFill>
              </a:rPr>
              <a:t>f</a:t>
            </a:r>
          </a:p>
          <a:p>
            <a:r>
              <a:rPr lang="en-US" sz="2400" dirty="0"/>
              <a:t>Supersonic	</a:t>
            </a:r>
            <a:r>
              <a:rPr lang="en-US" sz="2400" dirty="0">
                <a:solidFill>
                  <a:srgbClr val="0070C0"/>
                </a:solidFill>
              </a:rPr>
              <a:t>C</a:t>
            </a:r>
            <a:r>
              <a:rPr lang="en-US" sz="2400" baseline="-25000" dirty="0">
                <a:solidFill>
                  <a:srgbClr val="0070C0"/>
                </a:solidFill>
              </a:rPr>
              <a:t>fc</a:t>
            </a:r>
            <a:r>
              <a:rPr lang="en-US" sz="2400" dirty="0">
                <a:solidFill>
                  <a:srgbClr val="0070C0"/>
                </a:solidFill>
              </a:rPr>
              <a:t>  =  C</a:t>
            </a:r>
            <a:r>
              <a:rPr lang="en-US" sz="2400" baseline="-25000" dirty="0">
                <a:solidFill>
                  <a:srgbClr val="0070C0"/>
                </a:solidFill>
              </a:rPr>
              <a:t>f</a:t>
            </a:r>
            <a:r>
              <a:rPr lang="en-US" sz="2400" dirty="0">
                <a:solidFill>
                  <a:srgbClr val="0070C0"/>
                </a:solidFill>
              </a:rPr>
              <a:t>  *    -------------------------------</a:t>
            </a:r>
          </a:p>
          <a:p>
            <a:r>
              <a:rPr lang="en-US" sz="2400" dirty="0"/>
              <a:t>(turbulent)		          </a:t>
            </a:r>
            <a:r>
              <a:rPr lang="en-US" sz="2400" dirty="0">
                <a:solidFill>
                  <a:srgbClr val="0070C0"/>
                </a:solidFill>
              </a:rPr>
              <a:t>( 1  +  (0.15 x  M</a:t>
            </a:r>
            <a:r>
              <a:rPr lang="en-US" sz="2400" baseline="30000" dirty="0">
                <a:solidFill>
                  <a:srgbClr val="0070C0"/>
                </a:solidFill>
              </a:rPr>
              <a:t>2</a:t>
            </a:r>
            <a:r>
              <a:rPr lang="en-US" sz="2400" dirty="0">
                <a:solidFill>
                  <a:srgbClr val="0070C0"/>
                </a:solidFill>
              </a:rPr>
              <a:t>) ) </a:t>
            </a:r>
            <a:r>
              <a:rPr lang="en-US" sz="2400" baseline="30000" dirty="0">
                <a:solidFill>
                  <a:srgbClr val="0070C0"/>
                </a:solidFill>
              </a:rPr>
              <a:t>0.58</a:t>
            </a:r>
          </a:p>
        </p:txBody>
      </p:sp>
      <p:sp>
        <p:nvSpPr>
          <p:cNvPr id="6" name="TextBox 5"/>
          <p:cNvSpPr txBox="1"/>
          <p:nvPr/>
        </p:nvSpPr>
        <p:spPr>
          <a:xfrm>
            <a:off x="1091444" y="4213530"/>
            <a:ext cx="10189132" cy="1200329"/>
          </a:xfrm>
          <a:prstGeom prst="rect">
            <a:avLst/>
          </a:prstGeom>
          <a:noFill/>
        </p:spPr>
        <p:txBody>
          <a:bodyPr wrap="square" rtlCol="0">
            <a:spAutoFit/>
          </a:bodyPr>
          <a:lstStyle/>
          <a:p>
            <a:r>
              <a:rPr lang="en-US" sz="2400" dirty="0"/>
              <a:t>The drag changes drastically when the flow becomes supersonic.  This should be accounted for in “real rocket science”, but for typical model rockets that fly below the speed of sound, it’s not a real concern… </a:t>
            </a:r>
          </a:p>
        </p:txBody>
      </p:sp>
    </p:spTree>
    <p:extLst>
      <p:ext uri="{BB962C8B-B14F-4D97-AF65-F5344CB8AC3E}">
        <p14:creationId xmlns:p14="http://schemas.microsoft.com/office/powerpoint/2010/main" val="2458284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29</a:t>
            </a:fld>
            <a:endParaRPr lang="en-US"/>
          </a:p>
        </p:txBody>
      </p:sp>
      <p:sp>
        <p:nvSpPr>
          <p:cNvPr id="3" name="TextBox 2"/>
          <p:cNvSpPr txBox="1"/>
          <p:nvPr/>
        </p:nvSpPr>
        <p:spPr>
          <a:xfrm>
            <a:off x="2532599" y="152637"/>
            <a:ext cx="7116027" cy="584775"/>
          </a:xfrm>
          <a:prstGeom prst="rect">
            <a:avLst/>
          </a:prstGeom>
          <a:noFill/>
        </p:spPr>
        <p:txBody>
          <a:bodyPr wrap="square" rtlCol="0">
            <a:spAutoFit/>
          </a:bodyPr>
          <a:lstStyle/>
          <a:p>
            <a:pPr algn="ctr"/>
            <a:r>
              <a:rPr lang="en-US" sz="3200" dirty="0"/>
              <a:t>Body &amp; Fin Skin Friction Drag Coefficient</a:t>
            </a:r>
          </a:p>
        </p:txBody>
      </p:sp>
      <p:sp>
        <p:nvSpPr>
          <p:cNvPr id="4" name="TextBox 3"/>
          <p:cNvSpPr txBox="1"/>
          <p:nvPr/>
        </p:nvSpPr>
        <p:spPr>
          <a:xfrm>
            <a:off x="1667291" y="1282670"/>
            <a:ext cx="8846640" cy="1938992"/>
          </a:xfrm>
          <a:prstGeom prst="rect">
            <a:avLst/>
          </a:prstGeom>
          <a:noFill/>
        </p:spPr>
        <p:txBody>
          <a:bodyPr wrap="square" rtlCol="0">
            <a:spAutoFit/>
          </a:bodyPr>
          <a:lstStyle/>
          <a:p>
            <a:r>
              <a:rPr lang="en-US" sz="2400" dirty="0"/>
              <a:t>		</a:t>
            </a:r>
            <a:r>
              <a:rPr lang="en-US" sz="2400" dirty="0">
                <a:solidFill>
                  <a:srgbClr val="0070C0"/>
                </a:solidFill>
              </a:rPr>
              <a:t>                 1			        </a:t>
            </a:r>
            <a:r>
              <a:rPr lang="en-US" sz="2400" dirty="0">
                <a:solidFill>
                  <a:srgbClr val="00B050"/>
                </a:solidFill>
              </a:rPr>
              <a:t>2 * t</a:t>
            </a:r>
          </a:p>
          <a:p>
            <a:r>
              <a:rPr lang="en-US" sz="2400" dirty="0">
                <a:solidFill>
                  <a:srgbClr val="0070C0"/>
                </a:solidFill>
              </a:rPr>
              <a:t>		    (1  +  ------- )  *  S </a:t>
            </a:r>
            <a:r>
              <a:rPr lang="en-US" sz="2400" baseline="-25000" dirty="0">
                <a:solidFill>
                  <a:srgbClr val="0070C0"/>
                </a:solidFill>
              </a:rPr>
              <a:t>wet, body</a:t>
            </a:r>
            <a:r>
              <a:rPr lang="en-US" sz="2400" dirty="0">
                <a:solidFill>
                  <a:srgbClr val="0070C0"/>
                </a:solidFill>
              </a:rPr>
              <a:t>  +  </a:t>
            </a:r>
            <a:r>
              <a:rPr lang="en-US" sz="2400" dirty="0">
                <a:solidFill>
                  <a:srgbClr val="00B050"/>
                </a:solidFill>
              </a:rPr>
              <a:t>(1 +  ------ )  *  S </a:t>
            </a:r>
            <a:r>
              <a:rPr lang="en-US" sz="2400" baseline="-25000" dirty="0">
                <a:solidFill>
                  <a:srgbClr val="00B050"/>
                </a:solidFill>
              </a:rPr>
              <a:t>wet, fins</a:t>
            </a:r>
            <a:r>
              <a:rPr lang="en-US" sz="2400" dirty="0">
                <a:solidFill>
                  <a:srgbClr val="00B050"/>
                </a:solidFill>
              </a:rPr>
              <a:t> </a:t>
            </a:r>
          </a:p>
          <a:p>
            <a:r>
              <a:rPr lang="en-US" sz="2400" dirty="0">
                <a:solidFill>
                  <a:srgbClr val="0070C0"/>
                </a:solidFill>
              </a:rPr>
              <a:t>		             2  * fb			</a:t>
            </a:r>
            <a:r>
              <a:rPr lang="en-US" sz="2400" dirty="0">
                <a:solidFill>
                  <a:srgbClr val="00B050"/>
                </a:solidFill>
              </a:rPr>
              <a:t>           c</a:t>
            </a:r>
          </a:p>
          <a:p>
            <a:r>
              <a:rPr lang="en-US" sz="2400" dirty="0">
                <a:solidFill>
                  <a:srgbClr val="0070C0"/>
                </a:solidFill>
              </a:rPr>
              <a:t>     Cd</a:t>
            </a:r>
            <a:r>
              <a:rPr lang="en-US" sz="2400" baseline="-25000" dirty="0">
                <a:solidFill>
                  <a:srgbClr val="0070C0"/>
                </a:solidFill>
              </a:rPr>
              <a:t>F</a:t>
            </a:r>
            <a:r>
              <a:rPr lang="en-US" sz="2400" dirty="0">
                <a:solidFill>
                  <a:srgbClr val="0070C0"/>
                </a:solidFill>
              </a:rPr>
              <a:t>  =  C</a:t>
            </a:r>
            <a:r>
              <a:rPr lang="en-US" sz="2400" baseline="-25000" dirty="0">
                <a:solidFill>
                  <a:srgbClr val="0070C0"/>
                </a:solidFill>
              </a:rPr>
              <a:t>fc</a:t>
            </a:r>
            <a:r>
              <a:rPr lang="en-US" sz="2400" dirty="0">
                <a:solidFill>
                  <a:srgbClr val="0070C0"/>
                </a:solidFill>
              </a:rPr>
              <a:t>  *     -----------------------------------------------------------------</a:t>
            </a:r>
          </a:p>
          <a:p>
            <a:r>
              <a:rPr lang="en-US" sz="2400" dirty="0">
                <a:solidFill>
                  <a:srgbClr val="0070C0"/>
                </a:solidFill>
              </a:rPr>
              <a:t>			 	                A </a:t>
            </a:r>
            <a:r>
              <a:rPr lang="en-US" sz="2400" baseline="-25000" dirty="0">
                <a:solidFill>
                  <a:srgbClr val="0070C0"/>
                </a:solidFill>
              </a:rPr>
              <a:t>BT</a:t>
            </a:r>
          </a:p>
        </p:txBody>
      </p:sp>
      <p:sp>
        <p:nvSpPr>
          <p:cNvPr id="5" name="TextBox 4"/>
          <p:cNvSpPr txBox="1"/>
          <p:nvPr/>
        </p:nvSpPr>
        <p:spPr>
          <a:xfrm>
            <a:off x="1919537" y="3703220"/>
            <a:ext cx="8676963" cy="2031325"/>
          </a:xfrm>
          <a:prstGeom prst="rect">
            <a:avLst/>
          </a:prstGeom>
          <a:noFill/>
        </p:spPr>
        <p:txBody>
          <a:bodyPr wrap="square" rtlCol="0">
            <a:spAutoFit/>
          </a:bodyPr>
          <a:lstStyle/>
          <a:p>
            <a:r>
              <a:rPr lang="en-US" dirty="0"/>
              <a:t>S </a:t>
            </a:r>
            <a:r>
              <a:rPr lang="en-US" baseline="-25000" dirty="0"/>
              <a:t>wet, body</a:t>
            </a:r>
            <a:r>
              <a:rPr lang="en-US" dirty="0"/>
              <a:t>    =  Wetted surface area of body tube</a:t>
            </a:r>
          </a:p>
          <a:p>
            <a:r>
              <a:rPr lang="en-US" dirty="0"/>
              <a:t>S </a:t>
            </a:r>
            <a:r>
              <a:rPr lang="en-US" baseline="-25000" dirty="0"/>
              <a:t>wet, fins</a:t>
            </a:r>
            <a:r>
              <a:rPr lang="en-US" dirty="0"/>
              <a:t>      =  Wetted area of all fins, both sides  (Fin Area x No. fins x 2)</a:t>
            </a:r>
          </a:p>
          <a:p>
            <a:r>
              <a:rPr lang="en-US" dirty="0"/>
              <a:t>A </a:t>
            </a:r>
            <a:r>
              <a:rPr lang="en-US" baseline="-25000" dirty="0"/>
              <a:t>BT</a:t>
            </a:r>
            <a:r>
              <a:rPr lang="en-US" dirty="0"/>
              <a:t>	  =  Body tube reference area  (area of the body tube when viewed from the end)</a:t>
            </a:r>
          </a:p>
          <a:p>
            <a:r>
              <a:rPr lang="en-US" dirty="0"/>
              <a:t>c	  =  Average chord length</a:t>
            </a:r>
          </a:p>
          <a:p>
            <a:r>
              <a:rPr lang="en-US" dirty="0"/>
              <a:t>C</a:t>
            </a:r>
            <a:r>
              <a:rPr lang="en-US" baseline="-25000" dirty="0"/>
              <a:t>fc</a:t>
            </a:r>
            <a:r>
              <a:rPr lang="en-US" dirty="0"/>
              <a:t>	  =  Skin friction coefficient - corrected</a:t>
            </a:r>
          </a:p>
          <a:p>
            <a:r>
              <a:rPr lang="en-US" dirty="0"/>
              <a:t>fb	  =  Fineness ratio of the rocket  (rocket length / rocket diameter)</a:t>
            </a:r>
          </a:p>
          <a:p>
            <a:r>
              <a:rPr lang="en-US" dirty="0"/>
              <a:t>t	  =  Fin thickness</a:t>
            </a:r>
          </a:p>
        </p:txBody>
      </p:sp>
      <p:sp>
        <p:nvSpPr>
          <p:cNvPr id="6" name="Left Bracket 5"/>
          <p:cNvSpPr/>
          <p:nvPr/>
        </p:nvSpPr>
        <p:spPr>
          <a:xfrm>
            <a:off x="3755740" y="1282915"/>
            <a:ext cx="324036" cy="2022849"/>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ket 6"/>
          <p:cNvSpPr/>
          <p:nvPr/>
        </p:nvSpPr>
        <p:spPr>
          <a:xfrm>
            <a:off x="9850845" y="1268760"/>
            <a:ext cx="335374" cy="1938992"/>
          </a:xfrm>
          <a:prstGeom prst="rightBracket">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2387588" y="5949281"/>
            <a:ext cx="7823212" cy="646331"/>
          </a:xfrm>
          <a:prstGeom prst="rect">
            <a:avLst/>
          </a:prstGeom>
          <a:noFill/>
        </p:spPr>
        <p:txBody>
          <a:bodyPr wrap="square" rtlCol="0">
            <a:spAutoFit/>
          </a:bodyPr>
          <a:lstStyle/>
          <a:p>
            <a:r>
              <a:rPr lang="en-US" dirty="0"/>
              <a:t>Since this is a </a:t>
            </a:r>
            <a:r>
              <a:rPr lang="en-US" dirty="0" err="1"/>
              <a:t>unitless</a:t>
            </a:r>
            <a:r>
              <a:rPr lang="en-US" dirty="0"/>
              <a:t> coefficient it doesn’t matter what units are used, as long as they are consistent.</a:t>
            </a:r>
          </a:p>
        </p:txBody>
      </p:sp>
    </p:spTree>
    <p:extLst>
      <p:ext uri="{BB962C8B-B14F-4D97-AF65-F5344CB8AC3E}">
        <p14:creationId xmlns:p14="http://schemas.microsoft.com/office/powerpoint/2010/main" val="91797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77989B-ABFB-4800-BE90-247105E5AD90}" type="slidenum">
              <a:rPr lang="en-US" smtClean="0"/>
              <a:t>3</a:t>
            </a:fld>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6466"/>
          <a:stretch/>
        </p:blipFill>
        <p:spPr bwMode="auto">
          <a:xfrm rot="16200000">
            <a:off x="3755569" y="-99221"/>
            <a:ext cx="4688973" cy="800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539716" y="454578"/>
            <a:ext cx="5256584" cy="584775"/>
          </a:xfrm>
          <a:prstGeom prst="rect">
            <a:avLst/>
          </a:prstGeom>
          <a:noFill/>
        </p:spPr>
        <p:txBody>
          <a:bodyPr wrap="square" rtlCol="0">
            <a:spAutoFit/>
          </a:bodyPr>
          <a:lstStyle/>
          <a:p>
            <a:pPr algn="ctr"/>
            <a:r>
              <a:rPr lang="en-US" sz="3200" dirty="0"/>
              <a:t>Getting a “Feel” for Drag</a:t>
            </a:r>
          </a:p>
        </p:txBody>
      </p:sp>
    </p:spTree>
    <p:extLst>
      <p:ext uri="{BB962C8B-B14F-4D97-AF65-F5344CB8AC3E}">
        <p14:creationId xmlns:p14="http://schemas.microsoft.com/office/powerpoint/2010/main" val="1612214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30</a:t>
            </a:fld>
            <a:endParaRPr lang="en-US"/>
          </a:p>
        </p:txBody>
      </p:sp>
      <p:sp>
        <p:nvSpPr>
          <p:cNvPr id="3" name="TextBox 2"/>
          <p:cNvSpPr txBox="1"/>
          <p:nvPr/>
        </p:nvSpPr>
        <p:spPr>
          <a:xfrm>
            <a:off x="3791744" y="1575954"/>
            <a:ext cx="4833874" cy="1384995"/>
          </a:xfrm>
          <a:prstGeom prst="rect">
            <a:avLst/>
          </a:prstGeom>
          <a:noFill/>
        </p:spPr>
        <p:txBody>
          <a:bodyPr wrap="square" rtlCol="0">
            <a:spAutoFit/>
          </a:bodyPr>
          <a:lstStyle/>
          <a:p>
            <a:r>
              <a:rPr lang="en-US" sz="2800" dirty="0">
                <a:solidFill>
                  <a:srgbClr val="0070C0"/>
                </a:solidFill>
              </a:rPr>
              <a:t>                        0.029</a:t>
            </a:r>
          </a:p>
          <a:p>
            <a:r>
              <a:rPr lang="en-US" sz="2800" dirty="0" err="1">
                <a:solidFill>
                  <a:srgbClr val="0070C0"/>
                </a:solidFill>
              </a:rPr>
              <a:t>Cd</a:t>
            </a:r>
            <a:r>
              <a:rPr lang="en-US" sz="2800" baseline="-25000" dirty="0" err="1">
                <a:solidFill>
                  <a:srgbClr val="0070C0"/>
                </a:solidFill>
              </a:rPr>
              <a:t>B</a:t>
            </a:r>
            <a:r>
              <a:rPr lang="en-US" sz="2800" dirty="0">
                <a:solidFill>
                  <a:srgbClr val="0070C0"/>
                </a:solidFill>
              </a:rPr>
              <a:t>   =        --------------                                                    </a:t>
            </a:r>
          </a:p>
          <a:p>
            <a:r>
              <a:rPr lang="en-US" sz="2800" dirty="0">
                <a:solidFill>
                  <a:srgbClr val="0070C0"/>
                </a:solidFill>
              </a:rPr>
              <a:t>                          C</a:t>
            </a:r>
            <a:r>
              <a:rPr lang="en-US" sz="2800" baseline="-25000" dirty="0">
                <a:solidFill>
                  <a:srgbClr val="0070C0"/>
                </a:solidFill>
              </a:rPr>
              <a:t>fc</a:t>
            </a:r>
            <a:endParaRPr lang="en-US" sz="2800" dirty="0">
              <a:solidFill>
                <a:srgbClr val="0070C0"/>
              </a:solidFill>
            </a:endParaRPr>
          </a:p>
        </p:txBody>
      </p:sp>
      <p:sp>
        <p:nvSpPr>
          <p:cNvPr id="5" name="TextBox 4"/>
          <p:cNvSpPr txBox="1"/>
          <p:nvPr/>
        </p:nvSpPr>
        <p:spPr>
          <a:xfrm>
            <a:off x="2532599" y="152637"/>
            <a:ext cx="7116027" cy="584775"/>
          </a:xfrm>
          <a:prstGeom prst="rect">
            <a:avLst/>
          </a:prstGeom>
          <a:noFill/>
        </p:spPr>
        <p:txBody>
          <a:bodyPr wrap="square" rtlCol="0">
            <a:spAutoFit/>
          </a:bodyPr>
          <a:lstStyle/>
          <a:p>
            <a:pPr algn="ctr"/>
            <a:r>
              <a:rPr lang="en-US" sz="3200" dirty="0"/>
              <a:t>Base Drag Coefficient</a:t>
            </a:r>
          </a:p>
        </p:txBody>
      </p:sp>
      <p:grpSp>
        <p:nvGrpSpPr>
          <p:cNvPr id="20" name="Group 19"/>
          <p:cNvGrpSpPr/>
          <p:nvPr/>
        </p:nvGrpSpPr>
        <p:grpSpPr>
          <a:xfrm>
            <a:off x="5155460" y="2421468"/>
            <a:ext cx="2200680" cy="509508"/>
            <a:chOff x="3703468" y="1986000"/>
            <a:chExt cx="2200680" cy="509508"/>
          </a:xfrm>
        </p:grpSpPr>
        <p:cxnSp>
          <p:nvCxnSpPr>
            <p:cNvPr id="8" name="Straight Connector 7"/>
            <p:cNvCxnSpPr/>
            <p:nvPr/>
          </p:nvCxnSpPr>
          <p:spPr>
            <a:xfrm flipV="1">
              <a:off x="3991501" y="1986000"/>
              <a:ext cx="1912647" cy="126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804939" y="1987260"/>
              <a:ext cx="186562" cy="50824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3703468" y="2131276"/>
              <a:ext cx="101472" cy="34425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TextBox 3"/>
          <p:cNvSpPr txBox="1"/>
          <p:nvPr/>
        </p:nvSpPr>
        <p:spPr>
          <a:xfrm>
            <a:off x="3719736" y="3806463"/>
            <a:ext cx="5184576" cy="369332"/>
          </a:xfrm>
          <a:prstGeom prst="rect">
            <a:avLst/>
          </a:prstGeom>
          <a:noFill/>
        </p:spPr>
        <p:txBody>
          <a:bodyPr wrap="square" rtlCol="0">
            <a:spAutoFit/>
          </a:bodyPr>
          <a:lstStyle/>
          <a:p>
            <a:r>
              <a:rPr lang="en-US" dirty="0"/>
              <a:t>C</a:t>
            </a:r>
            <a:r>
              <a:rPr lang="en-US" baseline="-25000" dirty="0"/>
              <a:t>fc</a:t>
            </a:r>
            <a:r>
              <a:rPr lang="en-US" dirty="0"/>
              <a:t>  =  skin friction coefficient - corrected</a:t>
            </a:r>
          </a:p>
        </p:txBody>
      </p:sp>
    </p:spTree>
    <p:extLst>
      <p:ext uri="{BB962C8B-B14F-4D97-AF65-F5344CB8AC3E}">
        <p14:creationId xmlns:p14="http://schemas.microsoft.com/office/powerpoint/2010/main" val="1001425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31</a:t>
            </a:fld>
            <a:endParaRPr lang="en-US"/>
          </a:p>
        </p:txBody>
      </p:sp>
      <p:sp>
        <p:nvSpPr>
          <p:cNvPr id="3" name="TextBox 2"/>
          <p:cNvSpPr txBox="1"/>
          <p:nvPr/>
        </p:nvSpPr>
        <p:spPr>
          <a:xfrm>
            <a:off x="1882854" y="1192406"/>
            <a:ext cx="8570309" cy="1384995"/>
          </a:xfrm>
          <a:prstGeom prst="rect">
            <a:avLst/>
          </a:prstGeom>
          <a:noFill/>
          <a:ln>
            <a:noFill/>
          </a:ln>
        </p:spPr>
        <p:txBody>
          <a:bodyPr wrap="square" rtlCol="0">
            <a:spAutoFit/>
          </a:bodyPr>
          <a:lstStyle/>
          <a:p>
            <a:r>
              <a:rPr lang="en-US" sz="2800" dirty="0">
                <a:solidFill>
                  <a:srgbClr val="0070C0"/>
                </a:solidFill>
              </a:rPr>
              <a:t>                                                t                     C</a:t>
            </a:r>
            <a:r>
              <a:rPr lang="en-US" sz="2800" baseline="-25000" dirty="0">
                <a:solidFill>
                  <a:srgbClr val="0070C0"/>
                </a:solidFill>
              </a:rPr>
              <a:t>R</a:t>
            </a:r>
            <a:r>
              <a:rPr lang="en-US" sz="2800" dirty="0">
                <a:solidFill>
                  <a:srgbClr val="0070C0"/>
                </a:solidFill>
              </a:rPr>
              <a:t>     </a:t>
            </a:r>
          </a:p>
          <a:p>
            <a:r>
              <a:rPr lang="en-US" sz="2800" dirty="0" err="1">
                <a:solidFill>
                  <a:srgbClr val="0070C0"/>
                </a:solidFill>
              </a:rPr>
              <a:t>Cd</a:t>
            </a:r>
            <a:r>
              <a:rPr lang="en-US" sz="2800" baseline="-25000" dirty="0" err="1">
                <a:solidFill>
                  <a:srgbClr val="0070C0"/>
                </a:solidFill>
              </a:rPr>
              <a:t>I</a:t>
            </a:r>
            <a:r>
              <a:rPr lang="en-US" sz="2800" dirty="0">
                <a:solidFill>
                  <a:srgbClr val="0070C0"/>
                </a:solidFill>
              </a:rPr>
              <a:t>   =  C</a:t>
            </a:r>
            <a:r>
              <a:rPr lang="en-US" sz="2800" baseline="-25000" dirty="0">
                <a:solidFill>
                  <a:srgbClr val="0070C0"/>
                </a:solidFill>
              </a:rPr>
              <a:t>fc</a:t>
            </a:r>
            <a:r>
              <a:rPr lang="en-US" sz="2800" dirty="0">
                <a:solidFill>
                  <a:srgbClr val="0070C0"/>
                </a:solidFill>
              </a:rPr>
              <a:t>  *  (  1  +  2  *  ---------  )  *   ----------  *   d    *    n</a:t>
            </a:r>
          </a:p>
          <a:p>
            <a:r>
              <a:rPr lang="en-US" sz="2800" dirty="0">
                <a:solidFill>
                  <a:srgbClr val="0070C0"/>
                </a:solidFill>
              </a:rPr>
              <a:t>                                             c </a:t>
            </a:r>
            <a:r>
              <a:rPr lang="en-US" sz="2800" baseline="-25000" dirty="0">
                <a:solidFill>
                  <a:srgbClr val="0070C0"/>
                </a:solidFill>
              </a:rPr>
              <a:t>Ave</a:t>
            </a:r>
            <a:r>
              <a:rPr lang="en-US" sz="2800" dirty="0">
                <a:solidFill>
                  <a:srgbClr val="0070C0"/>
                </a:solidFill>
              </a:rPr>
              <a:t>             S </a:t>
            </a:r>
            <a:r>
              <a:rPr lang="en-US" sz="2800" baseline="-25000" dirty="0">
                <a:solidFill>
                  <a:srgbClr val="0070C0"/>
                </a:solidFill>
              </a:rPr>
              <a:t>wet body</a:t>
            </a:r>
          </a:p>
        </p:txBody>
      </p:sp>
      <p:sp>
        <p:nvSpPr>
          <p:cNvPr id="4" name="TextBox 3"/>
          <p:cNvSpPr txBox="1"/>
          <p:nvPr/>
        </p:nvSpPr>
        <p:spPr>
          <a:xfrm>
            <a:off x="3179676" y="3104965"/>
            <a:ext cx="6732748" cy="2031325"/>
          </a:xfrm>
          <a:prstGeom prst="rect">
            <a:avLst/>
          </a:prstGeom>
          <a:noFill/>
        </p:spPr>
        <p:txBody>
          <a:bodyPr wrap="square" rtlCol="0">
            <a:spAutoFit/>
          </a:bodyPr>
          <a:lstStyle/>
          <a:p>
            <a:r>
              <a:rPr lang="en-US" dirty="0"/>
              <a:t>C</a:t>
            </a:r>
            <a:r>
              <a:rPr lang="en-US" baseline="-25000" dirty="0"/>
              <a:t>R</a:t>
            </a:r>
            <a:r>
              <a:rPr lang="en-US" dirty="0"/>
              <a:t> 	=   Fin </a:t>
            </a:r>
            <a:r>
              <a:rPr lang="en-US" u="sng" dirty="0"/>
              <a:t>Root</a:t>
            </a:r>
            <a:r>
              <a:rPr lang="en-US" dirty="0"/>
              <a:t> Chord</a:t>
            </a:r>
          </a:p>
          <a:p>
            <a:r>
              <a:rPr lang="en-US" dirty="0"/>
              <a:t>c</a:t>
            </a:r>
            <a:r>
              <a:rPr lang="en-US" baseline="-25000" dirty="0"/>
              <a:t>Ave</a:t>
            </a:r>
            <a:r>
              <a:rPr lang="en-US" dirty="0"/>
              <a:t> 	=   </a:t>
            </a:r>
            <a:r>
              <a:rPr lang="en-US" u="sng" dirty="0"/>
              <a:t>Average</a:t>
            </a:r>
            <a:r>
              <a:rPr lang="en-US" dirty="0"/>
              <a:t> Fin Chord</a:t>
            </a:r>
          </a:p>
          <a:p>
            <a:r>
              <a:rPr lang="en-US" dirty="0"/>
              <a:t>S </a:t>
            </a:r>
            <a:r>
              <a:rPr lang="en-US" baseline="-25000" dirty="0"/>
              <a:t>wet body</a:t>
            </a:r>
            <a:r>
              <a:rPr lang="en-US" dirty="0"/>
              <a:t> 	=   </a:t>
            </a:r>
            <a:r>
              <a:rPr lang="en-US" u="sng" dirty="0"/>
              <a:t>Wetted</a:t>
            </a:r>
            <a:r>
              <a:rPr lang="en-US" dirty="0"/>
              <a:t> Surface Area of Body Tube and Nose Cone</a:t>
            </a:r>
          </a:p>
          <a:p>
            <a:r>
              <a:rPr lang="en-US" dirty="0"/>
              <a:t>C</a:t>
            </a:r>
            <a:r>
              <a:rPr lang="en-US" baseline="-25000" dirty="0"/>
              <a:t>fc</a:t>
            </a:r>
            <a:r>
              <a:rPr lang="en-US" dirty="0"/>
              <a:t> 	=   Skin Friction Coefficient - corrected</a:t>
            </a:r>
          </a:p>
          <a:p>
            <a:r>
              <a:rPr lang="en-US" dirty="0"/>
              <a:t>d	=   Body Diameter</a:t>
            </a:r>
          </a:p>
          <a:p>
            <a:r>
              <a:rPr lang="en-US" dirty="0"/>
              <a:t>n	=   Number of Fins</a:t>
            </a:r>
          </a:p>
          <a:p>
            <a:r>
              <a:rPr lang="en-US" dirty="0"/>
              <a:t>T	=   Fin Thickness</a:t>
            </a:r>
          </a:p>
        </p:txBody>
      </p:sp>
      <p:sp>
        <p:nvSpPr>
          <p:cNvPr id="5" name="TextBox 4"/>
          <p:cNvSpPr txBox="1"/>
          <p:nvPr/>
        </p:nvSpPr>
        <p:spPr>
          <a:xfrm>
            <a:off x="3539716" y="152637"/>
            <a:ext cx="5256584" cy="584775"/>
          </a:xfrm>
          <a:prstGeom prst="rect">
            <a:avLst/>
          </a:prstGeom>
          <a:noFill/>
        </p:spPr>
        <p:txBody>
          <a:bodyPr wrap="square" rtlCol="0">
            <a:spAutoFit/>
          </a:bodyPr>
          <a:lstStyle/>
          <a:p>
            <a:pPr algn="ctr"/>
            <a:r>
              <a:rPr lang="en-US" sz="3200" dirty="0"/>
              <a:t>Interference Drag Coefficient</a:t>
            </a:r>
          </a:p>
        </p:txBody>
      </p:sp>
    </p:spTree>
    <p:extLst>
      <p:ext uri="{BB962C8B-B14F-4D97-AF65-F5344CB8AC3E}">
        <p14:creationId xmlns:p14="http://schemas.microsoft.com/office/powerpoint/2010/main" val="406986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32</a:t>
            </a:fld>
            <a:endParaRPr lang="en-US"/>
          </a:p>
        </p:txBody>
      </p:sp>
      <p:sp>
        <p:nvSpPr>
          <p:cNvPr id="3" name="TextBox 2"/>
          <p:cNvSpPr txBox="1"/>
          <p:nvPr/>
        </p:nvSpPr>
        <p:spPr>
          <a:xfrm>
            <a:off x="2891644" y="1575954"/>
            <a:ext cx="7200800" cy="1384995"/>
          </a:xfrm>
          <a:prstGeom prst="rect">
            <a:avLst/>
          </a:prstGeom>
          <a:noFill/>
          <a:ln>
            <a:noFill/>
          </a:ln>
        </p:spPr>
        <p:txBody>
          <a:bodyPr wrap="square" rtlCol="0">
            <a:spAutoFit/>
          </a:bodyPr>
          <a:lstStyle/>
          <a:p>
            <a:r>
              <a:rPr lang="en-US" sz="2800" dirty="0">
                <a:solidFill>
                  <a:srgbClr val="0070C0"/>
                </a:solidFill>
              </a:rPr>
              <a:t>                   1.2 A</a:t>
            </a:r>
            <a:r>
              <a:rPr lang="en-US" sz="2800" baseline="-25000" dirty="0">
                <a:solidFill>
                  <a:srgbClr val="0070C0"/>
                </a:solidFill>
              </a:rPr>
              <a:t>LL </a:t>
            </a:r>
            <a:r>
              <a:rPr lang="en-US" sz="2800" dirty="0">
                <a:solidFill>
                  <a:srgbClr val="0070C0"/>
                </a:solidFill>
              </a:rPr>
              <a:t>   +  (0.0045 * S </a:t>
            </a:r>
            <a:r>
              <a:rPr lang="en-US" sz="2800" baseline="-25000" dirty="0">
                <a:solidFill>
                  <a:srgbClr val="0070C0"/>
                </a:solidFill>
              </a:rPr>
              <a:t>wet lug</a:t>
            </a:r>
            <a:r>
              <a:rPr lang="en-US" sz="2800" dirty="0">
                <a:solidFill>
                  <a:srgbClr val="0070C0"/>
                </a:solidFill>
              </a:rPr>
              <a:t> )</a:t>
            </a:r>
            <a:r>
              <a:rPr lang="en-US" sz="2800" baseline="-25000" dirty="0">
                <a:solidFill>
                  <a:srgbClr val="0070C0"/>
                </a:solidFill>
              </a:rPr>
              <a:t> </a:t>
            </a:r>
          </a:p>
          <a:p>
            <a:r>
              <a:rPr lang="en-US" sz="2800" dirty="0" err="1">
                <a:solidFill>
                  <a:srgbClr val="0070C0"/>
                </a:solidFill>
              </a:rPr>
              <a:t>Cd</a:t>
            </a:r>
            <a:r>
              <a:rPr lang="en-US" sz="2800" baseline="-25000" dirty="0" err="1">
                <a:solidFill>
                  <a:srgbClr val="0070C0"/>
                </a:solidFill>
              </a:rPr>
              <a:t>L</a:t>
            </a:r>
            <a:r>
              <a:rPr lang="en-US" sz="2800" dirty="0">
                <a:solidFill>
                  <a:srgbClr val="0070C0"/>
                </a:solidFill>
              </a:rPr>
              <a:t>   =        --------------------------------------                                                    </a:t>
            </a:r>
          </a:p>
          <a:p>
            <a:r>
              <a:rPr lang="en-US" sz="2800" dirty="0">
                <a:solidFill>
                  <a:srgbClr val="0070C0"/>
                </a:solidFill>
              </a:rPr>
              <a:t>                                      S </a:t>
            </a:r>
            <a:r>
              <a:rPr lang="en-US" sz="2800" baseline="-25000" dirty="0">
                <a:solidFill>
                  <a:srgbClr val="0070C0"/>
                </a:solidFill>
              </a:rPr>
              <a:t>wet body</a:t>
            </a:r>
            <a:endParaRPr lang="en-US" sz="2800" dirty="0">
              <a:solidFill>
                <a:srgbClr val="0070C0"/>
              </a:solidFill>
            </a:endParaRPr>
          </a:p>
        </p:txBody>
      </p:sp>
      <p:sp>
        <p:nvSpPr>
          <p:cNvPr id="5" name="TextBox 4"/>
          <p:cNvSpPr txBox="1"/>
          <p:nvPr/>
        </p:nvSpPr>
        <p:spPr>
          <a:xfrm>
            <a:off x="2532599" y="152637"/>
            <a:ext cx="7116027" cy="584775"/>
          </a:xfrm>
          <a:prstGeom prst="rect">
            <a:avLst/>
          </a:prstGeom>
          <a:noFill/>
        </p:spPr>
        <p:txBody>
          <a:bodyPr wrap="square" rtlCol="0">
            <a:spAutoFit/>
          </a:bodyPr>
          <a:lstStyle/>
          <a:p>
            <a:pPr algn="ctr"/>
            <a:r>
              <a:rPr lang="en-US" sz="3200" dirty="0"/>
              <a:t>Launch Lug Drag Coefficient</a:t>
            </a:r>
          </a:p>
        </p:txBody>
      </p:sp>
      <p:sp>
        <p:nvSpPr>
          <p:cNvPr id="9" name="TextBox 8"/>
          <p:cNvSpPr txBox="1"/>
          <p:nvPr/>
        </p:nvSpPr>
        <p:spPr>
          <a:xfrm>
            <a:off x="3287689" y="3799491"/>
            <a:ext cx="6575967" cy="1015663"/>
          </a:xfrm>
          <a:prstGeom prst="rect">
            <a:avLst/>
          </a:prstGeom>
          <a:noFill/>
        </p:spPr>
        <p:txBody>
          <a:bodyPr wrap="square" rtlCol="0">
            <a:spAutoFit/>
          </a:bodyPr>
          <a:lstStyle/>
          <a:p>
            <a:r>
              <a:rPr lang="en-US" sz="2000" dirty="0"/>
              <a:t>A </a:t>
            </a:r>
            <a:r>
              <a:rPr lang="en-US" sz="2000" baseline="-25000" dirty="0"/>
              <a:t>LL</a:t>
            </a:r>
            <a:r>
              <a:rPr lang="en-US" sz="2000" dirty="0"/>
              <a:t> 	=   Cross-sectional Area of Launch Lug</a:t>
            </a:r>
          </a:p>
          <a:p>
            <a:r>
              <a:rPr lang="en-US" sz="2000" dirty="0"/>
              <a:t>S </a:t>
            </a:r>
            <a:r>
              <a:rPr lang="en-US" sz="2000" baseline="-25000" dirty="0"/>
              <a:t>wet lug</a:t>
            </a:r>
            <a:r>
              <a:rPr lang="en-US" sz="2000" dirty="0"/>
              <a:t> 	=   </a:t>
            </a:r>
            <a:r>
              <a:rPr lang="en-US" sz="2000" u="sng" dirty="0"/>
              <a:t>Wetted</a:t>
            </a:r>
            <a:r>
              <a:rPr lang="en-US" sz="2000" dirty="0"/>
              <a:t> Surface Area of Launch Lug</a:t>
            </a:r>
          </a:p>
          <a:p>
            <a:r>
              <a:rPr lang="en-US" sz="2000" dirty="0"/>
              <a:t>S </a:t>
            </a:r>
            <a:r>
              <a:rPr lang="en-US" sz="2000" baseline="-25000" dirty="0"/>
              <a:t>wet body</a:t>
            </a:r>
            <a:r>
              <a:rPr lang="en-US" sz="2000" dirty="0"/>
              <a:t> 	=   </a:t>
            </a:r>
            <a:r>
              <a:rPr lang="en-US" sz="2000" u="sng" dirty="0"/>
              <a:t>Wetted</a:t>
            </a:r>
            <a:r>
              <a:rPr lang="en-US" sz="2000" dirty="0"/>
              <a:t> Surface Area of Body Tube and Nose Cone</a:t>
            </a:r>
          </a:p>
        </p:txBody>
      </p:sp>
    </p:spTree>
    <p:extLst>
      <p:ext uri="{BB962C8B-B14F-4D97-AF65-F5344CB8AC3E}">
        <p14:creationId xmlns:p14="http://schemas.microsoft.com/office/powerpoint/2010/main" val="971156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577989B-ABFB-4800-BE90-247105E5AD90}" type="slidenum">
              <a:rPr lang="en-US" smtClean="0"/>
              <a:t>33</a:t>
            </a:fld>
            <a:endParaRPr lang="en-US"/>
          </a:p>
        </p:txBody>
      </p:sp>
      <p:sp>
        <p:nvSpPr>
          <p:cNvPr id="4" name="TextBox 3"/>
          <p:cNvSpPr txBox="1"/>
          <p:nvPr/>
        </p:nvSpPr>
        <p:spPr>
          <a:xfrm>
            <a:off x="1943100" y="4797152"/>
            <a:ext cx="8305800" cy="461665"/>
          </a:xfrm>
          <a:prstGeom prst="rect">
            <a:avLst/>
          </a:prstGeom>
          <a:noFill/>
        </p:spPr>
        <p:txBody>
          <a:bodyPr wrap="square" rtlCol="0">
            <a:spAutoFit/>
          </a:bodyPr>
          <a:lstStyle/>
          <a:p>
            <a:r>
              <a:rPr lang="en-US" sz="2400" dirty="0">
                <a:solidFill>
                  <a:srgbClr val="00B050"/>
                </a:solidFill>
              </a:rPr>
              <a:t>Drag  =  ½   x   Air Density   x   Velocity</a:t>
            </a:r>
            <a:r>
              <a:rPr lang="en-US" sz="2400" baseline="30000" dirty="0">
                <a:solidFill>
                  <a:srgbClr val="00B050"/>
                </a:solidFill>
              </a:rPr>
              <a:t>2</a:t>
            </a:r>
            <a:r>
              <a:rPr lang="en-US" sz="2400" dirty="0">
                <a:solidFill>
                  <a:srgbClr val="00B050"/>
                </a:solidFill>
              </a:rPr>
              <a:t>   x   Cd   x   Reference Area</a:t>
            </a:r>
          </a:p>
        </p:txBody>
      </p:sp>
      <p:sp>
        <p:nvSpPr>
          <p:cNvPr id="9" name="Title 1"/>
          <p:cNvSpPr txBox="1">
            <a:spLocks/>
          </p:cNvSpPr>
          <p:nvPr/>
        </p:nvSpPr>
        <p:spPr>
          <a:xfrm>
            <a:off x="1981200" y="260648"/>
            <a:ext cx="8229600" cy="72008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solidFill>
                  <a:srgbClr val="FF0000"/>
                </a:solidFill>
              </a:rPr>
              <a:t>Cd From a Wind Tunnel Test</a:t>
            </a:r>
            <a:endParaRPr lang="en-US" sz="3200" dirty="0">
              <a:solidFill>
                <a:srgbClr val="FF0000"/>
              </a:solidFill>
            </a:endParaRPr>
          </a:p>
        </p:txBody>
      </p:sp>
      <p:sp>
        <p:nvSpPr>
          <p:cNvPr id="10" name="TextBox 9"/>
          <p:cNvSpPr txBox="1"/>
          <p:nvPr/>
        </p:nvSpPr>
        <p:spPr>
          <a:xfrm>
            <a:off x="803412" y="1210104"/>
            <a:ext cx="10778988" cy="3046988"/>
          </a:xfrm>
          <a:prstGeom prst="rect">
            <a:avLst/>
          </a:prstGeom>
          <a:noFill/>
        </p:spPr>
        <p:txBody>
          <a:bodyPr wrap="square" rtlCol="0">
            <a:spAutoFit/>
          </a:bodyPr>
          <a:lstStyle/>
          <a:p>
            <a:r>
              <a:rPr lang="en-US" sz="2400" dirty="0"/>
              <a:t>While a Cd of 0.75 is a reasonable value to use in a simple model rocket simulation, you could put your rocket into a wind tunnel and measure the drag force acting on it.</a:t>
            </a:r>
          </a:p>
          <a:p>
            <a:endParaRPr lang="en-US" sz="2400" dirty="0"/>
          </a:p>
          <a:p>
            <a:r>
              <a:rPr lang="en-US" sz="2400" dirty="0"/>
              <a:t>You can assume a “standard day” where the air density is 0.00237 slug/ft3.  You will also need to accurately measure the velocity of the airflow in the tunnel.  The reference area is the area of the body tube when viewed from the end.  Once you have measured the drag you have everything you need to calculate the drag coefficient.  This is done using the drag equation:</a:t>
            </a:r>
          </a:p>
        </p:txBody>
      </p:sp>
    </p:spTree>
    <p:extLst>
      <p:ext uri="{BB962C8B-B14F-4D97-AF65-F5344CB8AC3E}">
        <p14:creationId xmlns:p14="http://schemas.microsoft.com/office/powerpoint/2010/main" val="1602979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577989B-ABFB-4800-BE90-247105E5AD90}" type="slidenum">
              <a:rPr lang="en-US" smtClean="0"/>
              <a:t>34</a:t>
            </a:fld>
            <a:endParaRPr lang="en-US"/>
          </a:p>
        </p:txBody>
      </p:sp>
      <p:sp>
        <p:nvSpPr>
          <p:cNvPr id="6" name="TextBox 5"/>
          <p:cNvSpPr txBox="1"/>
          <p:nvPr/>
        </p:nvSpPr>
        <p:spPr>
          <a:xfrm>
            <a:off x="947428" y="980729"/>
            <a:ext cx="10189132" cy="830997"/>
          </a:xfrm>
          <a:prstGeom prst="rect">
            <a:avLst/>
          </a:prstGeom>
          <a:noFill/>
        </p:spPr>
        <p:txBody>
          <a:bodyPr wrap="square" rtlCol="0">
            <a:spAutoFit/>
          </a:bodyPr>
          <a:lstStyle/>
          <a:p>
            <a:r>
              <a:rPr lang="en-US" sz="2400" dirty="0"/>
              <a:t>We apply some algebra to the drag equation to come up with an equation that allows us to calculate the Cd. </a:t>
            </a:r>
          </a:p>
        </p:txBody>
      </p:sp>
      <p:sp>
        <p:nvSpPr>
          <p:cNvPr id="7" name="TextBox 6"/>
          <p:cNvSpPr txBox="1"/>
          <p:nvPr/>
        </p:nvSpPr>
        <p:spPr>
          <a:xfrm>
            <a:off x="2514600" y="2276873"/>
            <a:ext cx="7162800" cy="1200329"/>
          </a:xfrm>
          <a:prstGeom prst="rect">
            <a:avLst/>
          </a:prstGeom>
          <a:noFill/>
        </p:spPr>
        <p:txBody>
          <a:bodyPr wrap="square" rtlCol="0">
            <a:spAutoFit/>
          </a:bodyPr>
          <a:lstStyle/>
          <a:p>
            <a:r>
              <a:rPr lang="en-US" sz="2400" dirty="0"/>
              <a:t>                                          2   x   Drag</a:t>
            </a:r>
          </a:p>
          <a:p>
            <a:r>
              <a:rPr lang="en-US" sz="2400" dirty="0"/>
              <a:t>Cd   =    ------------------------------------------------------------</a:t>
            </a:r>
          </a:p>
          <a:p>
            <a:r>
              <a:rPr lang="en-US" sz="2400" dirty="0"/>
              <a:t>               Air Density   x   Velocity</a:t>
            </a:r>
            <a:r>
              <a:rPr lang="en-US" sz="2400" baseline="30000" dirty="0"/>
              <a:t>2</a:t>
            </a:r>
            <a:r>
              <a:rPr lang="en-US" sz="2400" dirty="0"/>
              <a:t>   x   Reference Area</a:t>
            </a:r>
          </a:p>
        </p:txBody>
      </p:sp>
      <p:sp>
        <p:nvSpPr>
          <p:cNvPr id="9" name="Title 1"/>
          <p:cNvSpPr txBox="1">
            <a:spLocks/>
          </p:cNvSpPr>
          <p:nvPr/>
        </p:nvSpPr>
        <p:spPr>
          <a:xfrm>
            <a:off x="1981200" y="260648"/>
            <a:ext cx="8229600" cy="72008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solidFill>
                  <a:srgbClr val="FF0000"/>
                </a:solidFill>
              </a:rPr>
              <a:t>Cd From a Wind Tunnel Test</a:t>
            </a:r>
            <a:endParaRPr lang="en-US" sz="3200" dirty="0">
              <a:solidFill>
                <a:srgbClr val="FF0000"/>
              </a:solidFill>
            </a:endParaRPr>
          </a:p>
        </p:txBody>
      </p:sp>
      <p:sp>
        <p:nvSpPr>
          <p:cNvPr id="10" name="TextBox 9"/>
          <p:cNvSpPr txBox="1"/>
          <p:nvPr/>
        </p:nvSpPr>
        <p:spPr>
          <a:xfrm>
            <a:off x="947428" y="4048026"/>
            <a:ext cx="10189132" cy="1938992"/>
          </a:xfrm>
          <a:prstGeom prst="rect">
            <a:avLst/>
          </a:prstGeom>
          <a:noFill/>
        </p:spPr>
        <p:txBody>
          <a:bodyPr wrap="square" rtlCol="0">
            <a:spAutoFit/>
          </a:bodyPr>
          <a:lstStyle/>
          <a:p>
            <a:r>
              <a:rPr lang="en-US" sz="2400" dirty="0"/>
              <a:t>If you are building a big rocket, you can make a smaller model to place in the wind tunnel – as long as it has the same shape and proportions.  Calculate the Cd of the model using the reference area of the model.  Then, when calculating the drag on the actual rocket, use the full scale rocket’s reference area.  This “reference area” allows you to scale the drag…  </a:t>
            </a:r>
          </a:p>
        </p:txBody>
      </p:sp>
    </p:spTree>
    <p:extLst>
      <p:ext uri="{BB962C8B-B14F-4D97-AF65-F5344CB8AC3E}">
        <p14:creationId xmlns:p14="http://schemas.microsoft.com/office/powerpoint/2010/main" val="289991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35</a:t>
            </a:fld>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1541966209"/>
              </p:ext>
            </p:extLst>
          </p:nvPr>
        </p:nvGraphicFramePr>
        <p:xfrm>
          <a:off x="2087564" y="590550"/>
          <a:ext cx="8016875" cy="5676900"/>
        </p:xfrm>
        <a:graphic>
          <a:graphicData uri="http://schemas.openxmlformats.org/presentationml/2006/ole">
            <mc:AlternateContent xmlns:mc="http://schemas.openxmlformats.org/markup-compatibility/2006">
              <mc:Choice xmlns:v="urn:schemas-microsoft-com:vml" Requires="v">
                <p:oleObj spid="_x0000_s1031" name="Worksheet" r:id="rId3" imgW="8016219" imgH="5676818" progId="Excel.Sheet.12">
                  <p:embed/>
                </p:oleObj>
              </mc:Choice>
              <mc:Fallback>
                <p:oleObj name="Worksheet" r:id="rId3" imgW="8016219" imgH="5676818" progId="Excel.Sheet.12">
                  <p:embed/>
                  <p:pic>
                    <p:nvPicPr>
                      <p:cNvPr id="0" name=""/>
                      <p:cNvPicPr/>
                      <p:nvPr/>
                    </p:nvPicPr>
                    <p:blipFill>
                      <a:blip r:embed="rId4"/>
                      <a:stretch>
                        <a:fillRect/>
                      </a:stretch>
                    </p:blipFill>
                    <p:spPr>
                      <a:xfrm>
                        <a:off x="2087564" y="590550"/>
                        <a:ext cx="8016875" cy="5676900"/>
                      </a:xfrm>
                      <a:prstGeom prst="rect">
                        <a:avLst/>
                      </a:prstGeom>
                    </p:spPr>
                  </p:pic>
                </p:oleObj>
              </mc:Fallback>
            </mc:AlternateContent>
          </a:graphicData>
        </a:graphic>
      </p:graphicFrame>
      <p:pic>
        <p:nvPicPr>
          <p:cNvPr id="4" name="Picture 3"/>
          <p:cNvPicPr>
            <a:picLocks noChangeAspect="1"/>
          </p:cNvPicPr>
          <p:nvPr/>
        </p:nvPicPr>
        <p:blipFill>
          <a:blip r:embed="rId5"/>
          <a:stretch>
            <a:fillRect/>
          </a:stretch>
        </p:blipFill>
        <p:spPr>
          <a:xfrm>
            <a:off x="5627949" y="188641"/>
            <a:ext cx="4090771" cy="2645893"/>
          </a:xfrm>
          <a:prstGeom prst="rect">
            <a:avLst/>
          </a:prstGeom>
        </p:spPr>
      </p:pic>
    </p:spTree>
    <p:extLst>
      <p:ext uri="{BB962C8B-B14F-4D97-AF65-F5344CB8AC3E}">
        <p14:creationId xmlns:p14="http://schemas.microsoft.com/office/powerpoint/2010/main" val="1494714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577989B-ABFB-4800-BE90-247105E5AD90}" type="slidenum">
              <a:rPr lang="en-US" smtClean="0"/>
              <a:t>36</a:t>
            </a:fld>
            <a:endParaRPr lang="en-US"/>
          </a:p>
        </p:txBody>
      </p:sp>
      <p:sp>
        <p:nvSpPr>
          <p:cNvPr id="4" name="TextBox 3"/>
          <p:cNvSpPr txBox="1"/>
          <p:nvPr/>
        </p:nvSpPr>
        <p:spPr>
          <a:xfrm>
            <a:off x="3886200" y="2438401"/>
            <a:ext cx="4343400" cy="830997"/>
          </a:xfrm>
          <a:prstGeom prst="rect">
            <a:avLst/>
          </a:prstGeom>
          <a:noFill/>
        </p:spPr>
        <p:txBody>
          <a:bodyPr wrap="square" rtlCol="0">
            <a:spAutoFit/>
          </a:bodyPr>
          <a:lstStyle/>
          <a:p>
            <a:pPr algn="ctr"/>
            <a:r>
              <a:rPr lang="en-US" sz="4800" dirty="0"/>
              <a:t>Questions ?</a:t>
            </a:r>
          </a:p>
        </p:txBody>
      </p:sp>
    </p:spTree>
    <p:extLst>
      <p:ext uri="{BB962C8B-B14F-4D97-AF65-F5344CB8AC3E}">
        <p14:creationId xmlns:p14="http://schemas.microsoft.com/office/powerpoint/2010/main" val="300329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8" descr="4 Forces of Fligh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676401" y="304801"/>
            <a:ext cx="8909216" cy="4891755"/>
          </a:xfrm>
          <a:prstGeom prst="rect">
            <a:avLst/>
          </a:prstGeom>
        </p:spPr>
      </p:pic>
      <p:sp>
        <p:nvSpPr>
          <p:cNvPr id="2" name="TextBox 1"/>
          <p:cNvSpPr txBox="1"/>
          <p:nvPr/>
        </p:nvSpPr>
        <p:spPr>
          <a:xfrm>
            <a:off x="1981200" y="5410201"/>
            <a:ext cx="8305800" cy="954107"/>
          </a:xfrm>
          <a:prstGeom prst="rect">
            <a:avLst/>
          </a:prstGeom>
          <a:noFill/>
        </p:spPr>
        <p:txBody>
          <a:bodyPr wrap="square" rtlCol="0">
            <a:spAutoFit/>
          </a:bodyPr>
          <a:lstStyle/>
          <a:p>
            <a:r>
              <a:rPr lang="en-US" sz="2800" dirty="0"/>
              <a:t>The rocket disturbs the air as it moves through it.  This disturbance is “drag”…</a:t>
            </a:r>
          </a:p>
        </p:txBody>
      </p:sp>
      <p:sp>
        <p:nvSpPr>
          <p:cNvPr id="3" name="Slide Number Placeholder 2"/>
          <p:cNvSpPr>
            <a:spLocks noGrp="1"/>
          </p:cNvSpPr>
          <p:nvPr>
            <p:ph type="sldNum" sz="quarter" idx="12"/>
          </p:nvPr>
        </p:nvSpPr>
        <p:spPr/>
        <p:txBody>
          <a:bodyPr/>
          <a:lstStyle/>
          <a:p>
            <a:fld id="{0577989B-ABFB-4800-BE90-247105E5AD90}" type="slidenum">
              <a:rPr lang="en-US" smtClean="0"/>
              <a:t>4</a:t>
            </a:fld>
            <a:endParaRPr lang="en-US"/>
          </a:p>
        </p:txBody>
      </p:sp>
    </p:spTree>
    <p:extLst>
      <p:ext uri="{BB962C8B-B14F-4D97-AF65-F5344CB8AC3E}">
        <p14:creationId xmlns:p14="http://schemas.microsoft.com/office/powerpoint/2010/main" val="3492493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rmAutofit/>
          </a:bodyPr>
          <a:lstStyle/>
          <a:p>
            <a:r>
              <a:rPr lang="en-US" sz="3200" dirty="0">
                <a:solidFill>
                  <a:srgbClr val="FF0000"/>
                </a:solidFill>
              </a:rPr>
              <a:t>The Drag Equation</a:t>
            </a:r>
          </a:p>
        </p:txBody>
      </p:sp>
      <p:sp>
        <p:nvSpPr>
          <p:cNvPr id="3" name="TextBox 2"/>
          <p:cNvSpPr txBox="1"/>
          <p:nvPr/>
        </p:nvSpPr>
        <p:spPr>
          <a:xfrm>
            <a:off x="1905000" y="1371601"/>
            <a:ext cx="8305800" cy="461665"/>
          </a:xfrm>
          <a:prstGeom prst="rect">
            <a:avLst/>
          </a:prstGeom>
          <a:noFill/>
        </p:spPr>
        <p:txBody>
          <a:bodyPr wrap="square" rtlCol="0">
            <a:spAutoFit/>
          </a:bodyPr>
          <a:lstStyle/>
          <a:p>
            <a:r>
              <a:rPr lang="en-US" sz="2400" dirty="0">
                <a:solidFill>
                  <a:srgbClr val="00B050"/>
                </a:solidFill>
              </a:rPr>
              <a:t>Drag  =  ½   x   Air Density   x   Velocity</a:t>
            </a:r>
            <a:r>
              <a:rPr lang="en-US" sz="2400" baseline="30000" dirty="0">
                <a:solidFill>
                  <a:srgbClr val="00B050"/>
                </a:solidFill>
              </a:rPr>
              <a:t>2</a:t>
            </a:r>
            <a:r>
              <a:rPr lang="en-US" sz="2400" dirty="0">
                <a:solidFill>
                  <a:srgbClr val="00B050"/>
                </a:solidFill>
              </a:rPr>
              <a:t>   x   CD   x   Reference Area</a:t>
            </a:r>
          </a:p>
        </p:txBody>
      </p:sp>
      <p:sp>
        <p:nvSpPr>
          <p:cNvPr id="4" name="TextBox 3"/>
          <p:cNvSpPr txBox="1"/>
          <p:nvPr/>
        </p:nvSpPr>
        <p:spPr>
          <a:xfrm>
            <a:off x="1343472" y="2286000"/>
            <a:ext cx="9937104"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t>Air Density decreases as altitude increases (it’s variable…).</a:t>
            </a:r>
          </a:p>
        </p:txBody>
      </p:sp>
      <p:sp>
        <p:nvSpPr>
          <p:cNvPr id="5" name="TextBox 4"/>
          <p:cNvSpPr txBox="1"/>
          <p:nvPr/>
        </p:nvSpPr>
        <p:spPr>
          <a:xfrm>
            <a:off x="1343472" y="3100898"/>
            <a:ext cx="9937104"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t>Velocity tends to be variable also.  Drag is a function of the “square” of the velocity.</a:t>
            </a:r>
          </a:p>
        </p:txBody>
      </p:sp>
      <p:sp>
        <p:nvSpPr>
          <p:cNvPr id="6" name="TextBox 5"/>
          <p:cNvSpPr txBox="1"/>
          <p:nvPr/>
        </p:nvSpPr>
        <p:spPr>
          <a:xfrm>
            <a:off x="1343472" y="3969603"/>
            <a:ext cx="9937104" cy="707886"/>
          </a:xfrm>
          <a:prstGeom prst="rect">
            <a:avLst/>
          </a:prstGeom>
          <a:noFill/>
        </p:spPr>
        <p:txBody>
          <a:bodyPr wrap="square" rtlCol="0">
            <a:spAutoFit/>
          </a:bodyPr>
          <a:lstStyle/>
          <a:p>
            <a:pPr marL="342900" indent="-342900">
              <a:buFont typeface="Arial" panose="020B0604020202020204" pitchFamily="34" charset="0"/>
              <a:buChar char="•"/>
            </a:pPr>
            <a:r>
              <a:rPr lang="en-US" sz="2000" dirty="0"/>
              <a:t>The Drag Coefficient (CD) is the “shape factor” that characterizes the drag nature of the object. </a:t>
            </a:r>
          </a:p>
        </p:txBody>
      </p:sp>
      <p:sp>
        <p:nvSpPr>
          <p:cNvPr id="7" name="TextBox 6"/>
          <p:cNvSpPr txBox="1"/>
          <p:nvPr/>
        </p:nvSpPr>
        <p:spPr>
          <a:xfrm>
            <a:off x="1376221" y="5029200"/>
            <a:ext cx="9481274" cy="707886"/>
          </a:xfrm>
          <a:prstGeom prst="rect">
            <a:avLst/>
          </a:prstGeom>
          <a:noFill/>
        </p:spPr>
        <p:txBody>
          <a:bodyPr wrap="square" rtlCol="0">
            <a:spAutoFit/>
          </a:bodyPr>
          <a:lstStyle/>
          <a:p>
            <a:pPr marL="342900" indent="-342900">
              <a:buFont typeface="Arial" panose="020B0604020202020204" pitchFamily="34" charset="0"/>
              <a:buChar char="•"/>
            </a:pPr>
            <a:r>
              <a:rPr lang="en-US" sz="2000" dirty="0"/>
              <a:t>The reference area (usually the “body tube” area when viewed from the end) allows the drag to be scaled relative to the size of the object.</a:t>
            </a:r>
          </a:p>
        </p:txBody>
      </p:sp>
      <p:sp>
        <p:nvSpPr>
          <p:cNvPr id="8" name="Slide Number Placeholder 7"/>
          <p:cNvSpPr>
            <a:spLocks noGrp="1"/>
          </p:cNvSpPr>
          <p:nvPr>
            <p:ph type="sldNum" sz="quarter" idx="12"/>
          </p:nvPr>
        </p:nvSpPr>
        <p:spPr/>
        <p:txBody>
          <a:bodyPr/>
          <a:lstStyle/>
          <a:p>
            <a:fld id="{0577989B-ABFB-4800-BE90-247105E5AD90}" type="slidenum">
              <a:rPr lang="en-US" smtClean="0"/>
              <a:t>5</a:t>
            </a:fld>
            <a:endParaRPr lang="en-US"/>
          </a:p>
        </p:txBody>
      </p:sp>
    </p:spTree>
    <p:extLst>
      <p:ext uri="{BB962C8B-B14F-4D97-AF65-F5344CB8AC3E}">
        <p14:creationId xmlns:p14="http://schemas.microsoft.com/office/powerpoint/2010/main" val="827301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81200" y="274638"/>
            <a:ext cx="8229600" cy="792162"/>
          </a:xfrm>
        </p:spPr>
        <p:txBody>
          <a:bodyPr>
            <a:normAutofit/>
          </a:bodyPr>
          <a:lstStyle/>
          <a:p>
            <a:r>
              <a:rPr lang="en-US" sz="3600" dirty="0"/>
              <a:t>The Impact of Drag…</a:t>
            </a:r>
          </a:p>
        </p:txBody>
      </p:sp>
      <p:sp>
        <p:nvSpPr>
          <p:cNvPr id="3" name="Slide Number Placeholder 2"/>
          <p:cNvSpPr>
            <a:spLocks noGrp="1"/>
          </p:cNvSpPr>
          <p:nvPr>
            <p:ph type="sldNum" sz="quarter" idx="12"/>
          </p:nvPr>
        </p:nvSpPr>
        <p:spPr/>
        <p:txBody>
          <a:bodyPr/>
          <a:lstStyle/>
          <a:p>
            <a:fld id="{0577989B-ABFB-4800-BE90-247105E5AD90}" type="slidenum">
              <a:rPr lang="en-US" smtClean="0"/>
              <a:t>6</a:t>
            </a:fld>
            <a:endParaRPr lang="en-US"/>
          </a:p>
        </p:txBody>
      </p:sp>
      <p:sp>
        <p:nvSpPr>
          <p:cNvPr id="4" name="TextBox 3"/>
          <p:cNvSpPr txBox="1"/>
          <p:nvPr/>
        </p:nvSpPr>
        <p:spPr>
          <a:xfrm>
            <a:off x="1905000" y="1219201"/>
            <a:ext cx="8305800" cy="461665"/>
          </a:xfrm>
          <a:prstGeom prst="rect">
            <a:avLst/>
          </a:prstGeom>
          <a:noFill/>
        </p:spPr>
        <p:txBody>
          <a:bodyPr wrap="square" rtlCol="0">
            <a:spAutoFit/>
          </a:bodyPr>
          <a:lstStyle/>
          <a:p>
            <a:r>
              <a:rPr lang="en-US" sz="2400" dirty="0"/>
              <a:t>Recall the expanded version of Newton’s Second Law of Motion…</a:t>
            </a:r>
          </a:p>
        </p:txBody>
      </p:sp>
      <p:sp>
        <p:nvSpPr>
          <p:cNvPr id="5" name="TextBox 4"/>
          <p:cNvSpPr txBox="1"/>
          <p:nvPr/>
        </p:nvSpPr>
        <p:spPr>
          <a:xfrm>
            <a:off x="2743200" y="2048609"/>
            <a:ext cx="6705600" cy="1200329"/>
          </a:xfrm>
          <a:prstGeom prst="rect">
            <a:avLst/>
          </a:prstGeom>
          <a:noFill/>
        </p:spPr>
        <p:txBody>
          <a:bodyPr wrap="square" rtlCol="0">
            <a:spAutoFit/>
          </a:bodyPr>
          <a:lstStyle/>
          <a:p>
            <a:r>
              <a:rPr lang="en-US" sz="2400" dirty="0"/>
              <a:t>                     Thrust    -    Drag    -    Weight</a:t>
            </a:r>
          </a:p>
          <a:p>
            <a:r>
              <a:rPr lang="en-US" sz="2400" dirty="0" err="1"/>
              <a:t>Accel</a:t>
            </a:r>
            <a:r>
              <a:rPr lang="en-US" sz="2400" dirty="0"/>
              <a:t>    =     --------------------------------------</a:t>
            </a:r>
          </a:p>
          <a:p>
            <a:r>
              <a:rPr lang="en-US" sz="2400" dirty="0"/>
              <a:t>                                        Mass</a:t>
            </a:r>
          </a:p>
        </p:txBody>
      </p:sp>
      <p:sp>
        <p:nvSpPr>
          <p:cNvPr id="6" name="TextBox 5"/>
          <p:cNvSpPr txBox="1"/>
          <p:nvPr/>
        </p:nvSpPr>
        <p:spPr>
          <a:xfrm>
            <a:off x="1091444" y="3506094"/>
            <a:ext cx="980515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Acceleration becomes smaller (and maybe negative) as drag becomes larger</a:t>
            </a:r>
          </a:p>
        </p:txBody>
      </p:sp>
      <p:sp>
        <p:nvSpPr>
          <p:cNvPr id="7" name="Oval 6"/>
          <p:cNvSpPr/>
          <p:nvPr/>
        </p:nvSpPr>
        <p:spPr>
          <a:xfrm>
            <a:off x="5181600" y="1981200"/>
            <a:ext cx="12954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091444" y="4470211"/>
            <a:ext cx="980515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A lower acceleration translates into a lower velocity… Integrate a smaller acceleration and you get a smaller velocity…</a:t>
            </a:r>
          </a:p>
        </p:txBody>
      </p:sp>
      <p:sp>
        <p:nvSpPr>
          <p:cNvPr id="10" name="TextBox 9"/>
          <p:cNvSpPr txBox="1"/>
          <p:nvPr/>
        </p:nvSpPr>
        <p:spPr>
          <a:xfrm>
            <a:off x="1091444" y="5481228"/>
            <a:ext cx="9805156"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A lower velocity means the rocket will not fly as high</a:t>
            </a:r>
          </a:p>
        </p:txBody>
      </p:sp>
    </p:spTree>
    <p:extLst>
      <p:ext uri="{BB962C8B-B14F-4D97-AF65-F5344CB8AC3E}">
        <p14:creationId xmlns:p14="http://schemas.microsoft.com/office/powerpoint/2010/main" val="1432253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577989B-ABFB-4800-BE90-247105E5AD90}" type="slidenum">
              <a:rPr lang="en-US" smtClean="0"/>
              <a:t>7</a:t>
            </a:fld>
            <a:endParaRPr lang="en-US"/>
          </a:p>
        </p:txBody>
      </p:sp>
      <p:sp>
        <p:nvSpPr>
          <p:cNvPr id="4" name="TextBox 3"/>
          <p:cNvSpPr txBox="1"/>
          <p:nvPr/>
        </p:nvSpPr>
        <p:spPr>
          <a:xfrm>
            <a:off x="3200400" y="2590801"/>
            <a:ext cx="5867400" cy="1200329"/>
          </a:xfrm>
          <a:prstGeom prst="rect">
            <a:avLst/>
          </a:prstGeom>
          <a:noFill/>
        </p:spPr>
        <p:txBody>
          <a:bodyPr wrap="square" rtlCol="0">
            <a:spAutoFit/>
          </a:bodyPr>
          <a:lstStyle/>
          <a:p>
            <a:pPr algn="ctr"/>
            <a:r>
              <a:rPr lang="en-US" sz="3600" dirty="0"/>
              <a:t>Increased Rocket Performance through Drag Reduction</a:t>
            </a:r>
          </a:p>
        </p:txBody>
      </p:sp>
    </p:spTree>
    <p:extLst>
      <p:ext uri="{BB962C8B-B14F-4D97-AF65-F5344CB8AC3E}">
        <p14:creationId xmlns:p14="http://schemas.microsoft.com/office/powerpoint/2010/main" val="2782687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8</a:t>
            </a:fld>
            <a:endParaRPr lang="en-US"/>
          </a:p>
        </p:txBody>
      </p:sp>
      <p:grpSp>
        <p:nvGrpSpPr>
          <p:cNvPr id="3" name="Group 2"/>
          <p:cNvGrpSpPr/>
          <p:nvPr/>
        </p:nvGrpSpPr>
        <p:grpSpPr>
          <a:xfrm>
            <a:off x="3575720" y="1111446"/>
            <a:ext cx="5133462" cy="2425566"/>
            <a:chOff x="2051720" y="332656"/>
            <a:chExt cx="5133462" cy="2425566"/>
          </a:xfrm>
        </p:grpSpPr>
        <p:grpSp>
          <p:nvGrpSpPr>
            <p:cNvPr id="4" name="Group 3"/>
            <p:cNvGrpSpPr/>
            <p:nvPr/>
          </p:nvGrpSpPr>
          <p:grpSpPr>
            <a:xfrm>
              <a:off x="2051720" y="332656"/>
              <a:ext cx="5133462" cy="2425566"/>
              <a:chOff x="2074295" y="391366"/>
              <a:chExt cx="5133462" cy="2425566"/>
            </a:xfrm>
          </p:grpSpPr>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46138"/>
              <a:stretch/>
            </p:blipFill>
            <p:spPr bwMode="auto">
              <a:xfrm rot="5400000">
                <a:off x="3221098" y="703192"/>
                <a:ext cx="2238376" cy="161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2074295" y="1103451"/>
                <a:ext cx="4540124" cy="1713481"/>
                <a:chOff x="3886200" y="5181600"/>
                <a:chExt cx="3750537" cy="1363493"/>
              </a:xfrm>
            </p:grpSpPr>
            <p:cxnSp>
              <p:nvCxnSpPr>
                <p:cNvPr id="14" name="Straight Arrow Connector 13"/>
                <p:cNvCxnSpPr/>
                <p:nvPr/>
              </p:nvCxnSpPr>
              <p:spPr>
                <a:xfrm>
                  <a:off x="4648200" y="54864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48200" y="56388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724400" y="57912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724400" y="53340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00600" y="51816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800600" y="59436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rot="10800000">
                  <a:off x="5565351" y="6164094"/>
                  <a:ext cx="457200" cy="38099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886200" y="5329535"/>
                  <a:ext cx="762000" cy="461665"/>
                </a:xfrm>
                <a:prstGeom prst="rect">
                  <a:avLst/>
                </a:prstGeom>
                <a:noFill/>
              </p:spPr>
              <p:txBody>
                <a:bodyPr wrap="square" rtlCol="0">
                  <a:spAutoFit/>
                </a:bodyPr>
                <a:lstStyle/>
                <a:p>
                  <a:r>
                    <a:rPr lang="en-US" sz="1600" dirty="0"/>
                    <a:t>High Pressure</a:t>
                  </a:r>
                </a:p>
              </p:txBody>
            </p:sp>
            <p:sp>
              <p:nvSpPr>
                <p:cNvPr id="22" name="TextBox 21"/>
                <p:cNvSpPr txBox="1"/>
                <p:nvPr/>
              </p:nvSpPr>
              <p:spPr>
                <a:xfrm>
                  <a:off x="6874737" y="5305926"/>
                  <a:ext cx="762000" cy="461665"/>
                </a:xfrm>
                <a:prstGeom prst="rect">
                  <a:avLst/>
                </a:prstGeom>
                <a:noFill/>
              </p:spPr>
              <p:txBody>
                <a:bodyPr wrap="square" rtlCol="0">
                  <a:spAutoFit/>
                </a:bodyPr>
                <a:lstStyle/>
                <a:p>
                  <a:r>
                    <a:rPr lang="en-US" sz="1600" dirty="0"/>
                    <a:t>Low Pressure</a:t>
                  </a:r>
                </a:p>
              </p:txBody>
            </p:sp>
          </p:grpSp>
          <p:sp>
            <p:nvSpPr>
              <p:cNvPr id="9" name="TextBox 8"/>
              <p:cNvSpPr txBox="1"/>
              <p:nvPr/>
            </p:nvSpPr>
            <p:spPr>
              <a:xfrm>
                <a:off x="4857267" y="2392867"/>
                <a:ext cx="2350490" cy="369332"/>
              </a:xfrm>
              <a:prstGeom prst="rect">
                <a:avLst/>
              </a:prstGeom>
              <a:noFill/>
            </p:spPr>
            <p:txBody>
              <a:bodyPr wrap="square" rtlCol="0">
                <a:spAutoFit/>
              </a:bodyPr>
              <a:lstStyle/>
              <a:p>
                <a:r>
                  <a:rPr lang="en-US" dirty="0"/>
                  <a:t>Direction of Motion</a:t>
                </a:r>
              </a:p>
            </p:txBody>
          </p:sp>
          <p:sp>
            <p:nvSpPr>
              <p:cNvPr id="10" name="Freeform 9"/>
              <p:cNvSpPr/>
              <p:nvPr/>
            </p:nvSpPr>
            <p:spPr>
              <a:xfrm>
                <a:off x="4935306" y="1063883"/>
                <a:ext cx="500790" cy="216816"/>
              </a:xfrm>
              <a:custGeom>
                <a:avLst/>
                <a:gdLst>
                  <a:gd name="connsiteX0" fmla="*/ 0 w 500790"/>
                  <a:gd name="connsiteY0" fmla="*/ 0 h 216816"/>
                  <a:gd name="connsiteX1" fmla="*/ 75414 w 500790"/>
                  <a:gd name="connsiteY1" fmla="*/ 75414 h 216816"/>
                  <a:gd name="connsiteX2" fmla="*/ 131975 w 500790"/>
                  <a:gd name="connsiteY2" fmla="*/ 113122 h 216816"/>
                  <a:gd name="connsiteX3" fmla="*/ 160256 w 500790"/>
                  <a:gd name="connsiteY3" fmla="*/ 131975 h 216816"/>
                  <a:gd name="connsiteX4" fmla="*/ 179109 w 500790"/>
                  <a:gd name="connsiteY4" fmla="*/ 160256 h 216816"/>
                  <a:gd name="connsiteX5" fmla="*/ 207390 w 500790"/>
                  <a:gd name="connsiteY5" fmla="*/ 169682 h 216816"/>
                  <a:gd name="connsiteX6" fmla="*/ 235670 w 500790"/>
                  <a:gd name="connsiteY6" fmla="*/ 188536 h 216816"/>
                  <a:gd name="connsiteX7" fmla="*/ 311085 w 500790"/>
                  <a:gd name="connsiteY7" fmla="*/ 207390 h 216816"/>
                  <a:gd name="connsiteX8" fmla="*/ 339365 w 500790"/>
                  <a:gd name="connsiteY8" fmla="*/ 216816 h 216816"/>
                  <a:gd name="connsiteX9" fmla="*/ 480767 w 500790"/>
                  <a:gd name="connsiteY9" fmla="*/ 207390 h 216816"/>
                  <a:gd name="connsiteX10" fmla="*/ 499621 w 500790"/>
                  <a:gd name="connsiteY10" fmla="*/ 179109 h 216816"/>
                  <a:gd name="connsiteX11" fmla="*/ 490194 w 500790"/>
                  <a:gd name="connsiteY11" fmla="*/ 37707 h 216816"/>
                  <a:gd name="connsiteX12" fmla="*/ 461913 w 500790"/>
                  <a:gd name="connsiteY12" fmla="*/ 18854 h 216816"/>
                  <a:gd name="connsiteX13" fmla="*/ 386499 w 500790"/>
                  <a:gd name="connsiteY13" fmla="*/ 28280 h 216816"/>
                  <a:gd name="connsiteX14" fmla="*/ 377072 w 500790"/>
                  <a:gd name="connsiteY14" fmla="*/ 122548 h 216816"/>
                  <a:gd name="connsiteX15" fmla="*/ 433633 w 500790"/>
                  <a:gd name="connsiteY15" fmla="*/ 150829 h 216816"/>
                  <a:gd name="connsiteX16" fmla="*/ 443060 w 500790"/>
                  <a:gd name="connsiteY16" fmla="*/ 150829 h 216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0790" h="216816">
                    <a:moveTo>
                      <a:pt x="0" y="0"/>
                    </a:moveTo>
                    <a:cubicBezTo>
                      <a:pt x="25138" y="25138"/>
                      <a:pt x="45834" y="55694"/>
                      <a:pt x="75414" y="75414"/>
                    </a:cubicBezTo>
                    <a:lnTo>
                      <a:pt x="131975" y="113122"/>
                    </a:lnTo>
                    <a:lnTo>
                      <a:pt x="160256" y="131975"/>
                    </a:lnTo>
                    <a:cubicBezTo>
                      <a:pt x="166540" y="141402"/>
                      <a:pt x="170262" y="153178"/>
                      <a:pt x="179109" y="160256"/>
                    </a:cubicBezTo>
                    <a:cubicBezTo>
                      <a:pt x="186868" y="166463"/>
                      <a:pt x="198502" y="165238"/>
                      <a:pt x="207390" y="169682"/>
                    </a:cubicBezTo>
                    <a:cubicBezTo>
                      <a:pt x="217524" y="174749"/>
                      <a:pt x="225023" y="184664"/>
                      <a:pt x="235670" y="188536"/>
                    </a:cubicBezTo>
                    <a:cubicBezTo>
                      <a:pt x="260022" y="197391"/>
                      <a:pt x="286503" y="199196"/>
                      <a:pt x="311085" y="207390"/>
                    </a:cubicBezTo>
                    <a:lnTo>
                      <a:pt x="339365" y="216816"/>
                    </a:lnTo>
                    <a:cubicBezTo>
                      <a:pt x="386499" y="213674"/>
                      <a:pt x="434784" y="218209"/>
                      <a:pt x="480767" y="207390"/>
                    </a:cubicBezTo>
                    <a:cubicBezTo>
                      <a:pt x="491796" y="204795"/>
                      <a:pt x="498993" y="190421"/>
                      <a:pt x="499621" y="179109"/>
                    </a:cubicBezTo>
                    <a:cubicBezTo>
                      <a:pt x="502241" y="131943"/>
                      <a:pt x="501014" y="83690"/>
                      <a:pt x="490194" y="37707"/>
                    </a:cubicBezTo>
                    <a:cubicBezTo>
                      <a:pt x="487599" y="26679"/>
                      <a:pt x="471340" y="25138"/>
                      <a:pt x="461913" y="18854"/>
                    </a:cubicBezTo>
                    <a:cubicBezTo>
                      <a:pt x="436775" y="21996"/>
                      <a:pt x="410021" y="18871"/>
                      <a:pt x="386499" y="28280"/>
                    </a:cubicBezTo>
                    <a:cubicBezTo>
                      <a:pt x="352458" y="41896"/>
                      <a:pt x="371655" y="110360"/>
                      <a:pt x="377072" y="122548"/>
                    </a:cubicBezTo>
                    <a:cubicBezTo>
                      <a:pt x="382832" y="135508"/>
                      <a:pt x="421607" y="147822"/>
                      <a:pt x="433633" y="150829"/>
                    </a:cubicBezTo>
                    <a:cubicBezTo>
                      <a:pt x="436682" y="151591"/>
                      <a:pt x="439918" y="150829"/>
                      <a:pt x="443060" y="150829"/>
                    </a:cubicBezTo>
                  </a:path>
                </a:pathLst>
              </a:custGeom>
              <a:noFill/>
              <a:scene3d>
                <a:camera prst="orthographicFront">
                  <a:rot lat="0" lon="0" rev="212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rot="21075479">
                <a:off x="5091976" y="1277274"/>
                <a:ext cx="452486" cy="311085"/>
              </a:xfrm>
              <a:custGeom>
                <a:avLst/>
                <a:gdLst>
                  <a:gd name="connsiteX0" fmla="*/ 0 w 452486"/>
                  <a:gd name="connsiteY0" fmla="*/ 0 h 311085"/>
                  <a:gd name="connsiteX1" fmla="*/ 28280 w 452486"/>
                  <a:gd name="connsiteY1" fmla="*/ 47134 h 311085"/>
                  <a:gd name="connsiteX2" fmla="*/ 47134 w 452486"/>
                  <a:gd name="connsiteY2" fmla="*/ 75415 h 311085"/>
                  <a:gd name="connsiteX3" fmla="*/ 75414 w 452486"/>
                  <a:gd name="connsiteY3" fmla="*/ 94268 h 311085"/>
                  <a:gd name="connsiteX4" fmla="*/ 122548 w 452486"/>
                  <a:gd name="connsiteY4" fmla="*/ 150829 h 311085"/>
                  <a:gd name="connsiteX5" fmla="*/ 150829 w 452486"/>
                  <a:gd name="connsiteY5" fmla="*/ 169683 h 311085"/>
                  <a:gd name="connsiteX6" fmla="*/ 179109 w 452486"/>
                  <a:gd name="connsiteY6" fmla="*/ 197963 h 311085"/>
                  <a:gd name="connsiteX7" fmla="*/ 197963 w 452486"/>
                  <a:gd name="connsiteY7" fmla="*/ 226244 h 311085"/>
                  <a:gd name="connsiteX8" fmla="*/ 226243 w 452486"/>
                  <a:gd name="connsiteY8" fmla="*/ 235670 h 311085"/>
                  <a:gd name="connsiteX9" fmla="*/ 254524 w 452486"/>
                  <a:gd name="connsiteY9" fmla="*/ 254524 h 311085"/>
                  <a:gd name="connsiteX10" fmla="*/ 273377 w 452486"/>
                  <a:gd name="connsiteY10" fmla="*/ 282804 h 311085"/>
                  <a:gd name="connsiteX11" fmla="*/ 329938 w 452486"/>
                  <a:gd name="connsiteY11" fmla="*/ 301658 h 311085"/>
                  <a:gd name="connsiteX12" fmla="*/ 358218 w 452486"/>
                  <a:gd name="connsiteY12" fmla="*/ 311085 h 311085"/>
                  <a:gd name="connsiteX13" fmla="*/ 414779 w 452486"/>
                  <a:gd name="connsiteY13" fmla="*/ 301658 h 311085"/>
                  <a:gd name="connsiteX14" fmla="*/ 452486 w 452486"/>
                  <a:gd name="connsiteY14" fmla="*/ 245097 h 311085"/>
                  <a:gd name="connsiteX15" fmla="*/ 443060 w 452486"/>
                  <a:gd name="connsiteY15" fmla="*/ 197963 h 311085"/>
                  <a:gd name="connsiteX16" fmla="*/ 386499 w 452486"/>
                  <a:gd name="connsiteY16" fmla="*/ 179110 h 311085"/>
                  <a:gd name="connsiteX17" fmla="*/ 339365 w 452486"/>
                  <a:gd name="connsiteY17" fmla="*/ 235670 h 31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52486" h="311085">
                    <a:moveTo>
                      <a:pt x="0" y="0"/>
                    </a:moveTo>
                    <a:cubicBezTo>
                      <a:pt x="9427" y="15711"/>
                      <a:pt x="18569" y="31597"/>
                      <a:pt x="28280" y="47134"/>
                    </a:cubicBezTo>
                    <a:cubicBezTo>
                      <a:pt x="34285" y="56742"/>
                      <a:pt x="39123" y="67404"/>
                      <a:pt x="47134" y="75415"/>
                    </a:cubicBezTo>
                    <a:cubicBezTo>
                      <a:pt x="55145" y="83426"/>
                      <a:pt x="66711" y="87015"/>
                      <a:pt x="75414" y="94268"/>
                    </a:cubicBezTo>
                    <a:cubicBezTo>
                      <a:pt x="168079" y="171489"/>
                      <a:pt x="48394" y="76675"/>
                      <a:pt x="122548" y="150829"/>
                    </a:cubicBezTo>
                    <a:cubicBezTo>
                      <a:pt x="130559" y="158840"/>
                      <a:pt x="142125" y="162430"/>
                      <a:pt x="150829" y="169683"/>
                    </a:cubicBezTo>
                    <a:cubicBezTo>
                      <a:pt x="161070" y="178217"/>
                      <a:pt x="170575" y="187722"/>
                      <a:pt x="179109" y="197963"/>
                    </a:cubicBezTo>
                    <a:cubicBezTo>
                      <a:pt x="186362" y="206667"/>
                      <a:pt x="189116" y="219166"/>
                      <a:pt x="197963" y="226244"/>
                    </a:cubicBezTo>
                    <a:cubicBezTo>
                      <a:pt x="205722" y="232451"/>
                      <a:pt x="216816" y="232528"/>
                      <a:pt x="226243" y="235670"/>
                    </a:cubicBezTo>
                    <a:cubicBezTo>
                      <a:pt x="235670" y="241955"/>
                      <a:pt x="246513" y="246513"/>
                      <a:pt x="254524" y="254524"/>
                    </a:cubicBezTo>
                    <a:cubicBezTo>
                      <a:pt x="262535" y="262535"/>
                      <a:pt x="263770" y="276799"/>
                      <a:pt x="273377" y="282804"/>
                    </a:cubicBezTo>
                    <a:cubicBezTo>
                      <a:pt x="290230" y="293337"/>
                      <a:pt x="311084" y="295373"/>
                      <a:pt x="329938" y="301658"/>
                    </a:cubicBezTo>
                    <a:lnTo>
                      <a:pt x="358218" y="311085"/>
                    </a:lnTo>
                    <a:cubicBezTo>
                      <a:pt x="377072" y="307943"/>
                      <a:pt x="399120" y="312619"/>
                      <a:pt x="414779" y="301658"/>
                    </a:cubicBezTo>
                    <a:cubicBezTo>
                      <a:pt x="433342" y="288664"/>
                      <a:pt x="452486" y="245097"/>
                      <a:pt x="452486" y="245097"/>
                    </a:cubicBezTo>
                    <a:cubicBezTo>
                      <a:pt x="449344" y="229386"/>
                      <a:pt x="454390" y="209293"/>
                      <a:pt x="443060" y="197963"/>
                    </a:cubicBezTo>
                    <a:cubicBezTo>
                      <a:pt x="429007" y="183910"/>
                      <a:pt x="386499" y="179110"/>
                      <a:pt x="386499" y="179110"/>
                    </a:cubicBezTo>
                    <a:cubicBezTo>
                      <a:pt x="323959" y="191617"/>
                      <a:pt x="339365" y="172514"/>
                      <a:pt x="339365" y="23567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5114197" y="1597701"/>
                <a:ext cx="452486" cy="311085"/>
              </a:xfrm>
              <a:custGeom>
                <a:avLst/>
                <a:gdLst>
                  <a:gd name="connsiteX0" fmla="*/ 0 w 452486"/>
                  <a:gd name="connsiteY0" fmla="*/ 0 h 311085"/>
                  <a:gd name="connsiteX1" fmla="*/ 28280 w 452486"/>
                  <a:gd name="connsiteY1" fmla="*/ 47134 h 311085"/>
                  <a:gd name="connsiteX2" fmla="*/ 47134 w 452486"/>
                  <a:gd name="connsiteY2" fmla="*/ 75415 h 311085"/>
                  <a:gd name="connsiteX3" fmla="*/ 75414 w 452486"/>
                  <a:gd name="connsiteY3" fmla="*/ 94268 h 311085"/>
                  <a:gd name="connsiteX4" fmla="*/ 122548 w 452486"/>
                  <a:gd name="connsiteY4" fmla="*/ 150829 h 311085"/>
                  <a:gd name="connsiteX5" fmla="*/ 150829 w 452486"/>
                  <a:gd name="connsiteY5" fmla="*/ 169683 h 311085"/>
                  <a:gd name="connsiteX6" fmla="*/ 179109 w 452486"/>
                  <a:gd name="connsiteY6" fmla="*/ 197963 h 311085"/>
                  <a:gd name="connsiteX7" fmla="*/ 197963 w 452486"/>
                  <a:gd name="connsiteY7" fmla="*/ 226244 h 311085"/>
                  <a:gd name="connsiteX8" fmla="*/ 226243 w 452486"/>
                  <a:gd name="connsiteY8" fmla="*/ 235670 h 311085"/>
                  <a:gd name="connsiteX9" fmla="*/ 254524 w 452486"/>
                  <a:gd name="connsiteY9" fmla="*/ 254524 h 311085"/>
                  <a:gd name="connsiteX10" fmla="*/ 273377 w 452486"/>
                  <a:gd name="connsiteY10" fmla="*/ 282804 h 311085"/>
                  <a:gd name="connsiteX11" fmla="*/ 329938 w 452486"/>
                  <a:gd name="connsiteY11" fmla="*/ 301658 h 311085"/>
                  <a:gd name="connsiteX12" fmla="*/ 358218 w 452486"/>
                  <a:gd name="connsiteY12" fmla="*/ 311085 h 311085"/>
                  <a:gd name="connsiteX13" fmla="*/ 414779 w 452486"/>
                  <a:gd name="connsiteY13" fmla="*/ 301658 h 311085"/>
                  <a:gd name="connsiteX14" fmla="*/ 452486 w 452486"/>
                  <a:gd name="connsiteY14" fmla="*/ 245097 h 311085"/>
                  <a:gd name="connsiteX15" fmla="*/ 443060 w 452486"/>
                  <a:gd name="connsiteY15" fmla="*/ 197963 h 311085"/>
                  <a:gd name="connsiteX16" fmla="*/ 386499 w 452486"/>
                  <a:gd name="connsiteY16" fmla="*/ 179110 h 311085"/>
                  <a:gd name="connsiteX17" fmla="*/ 339365 w 452486"/>
                  <a:gd name="connsiteY17" fmla="*/ 235670 h 31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52486" h="311085">
                    <a:moveTo>
                      <a:pt x="0" y="0"/>
                    </a:moveTo>
                    <a:cubicBezTo>
                      <a:pt x="9427" y="15711"/>
                      <a:pt x="18569" y="31597"/>
                      <a:pt x="28280" y="47134"/>
                    </a:cubicBezTo>
                    <a:cubicBezTo>
                      <a:pt x="34285" y="56742"/>
                      <a:pt x="39123" y="67404"/>
                      <a:pt x="47134" y="75415"/>
                    </a:cubicBezTo>
                    <a:cubicBezTo>
                      <a:pt x="55145" y="83426"/>
                      <a:pt x="66711" y="87015"/>
                      <a:pt x="75414" y="94268"/>
                    </a:cubicBezTo>
                    <a:cubicBezTo>
                      <a:pt x="168079" y="171489"/>
                      <a:pt x="48394" y="76675"/>
                      <a:pt x="122548" y="150829"/>
                    </a:cubicBezTo>
                    <a:cubicBezTo>
                      <a:pt x="130559" y="158840"/>
                      <a:pt x="142125" y="162430"/>
                      <a:pt x="150829" y="169683"/>
                    </a:cubicBezTo>
                    <a:cubicBezTo>
                      <a:pt x="161070" y="178217"/>
                      <a:pt x="170575" y="187722"/>
                      <a:pt x="179109" y="197963"/>
                    </a:cubicBezTo>
                    <a:cubicBezTo>
                      <a:pt x="186362" y="206667"/>
                      <a:pt x="189116" y="219166"/>
                      <a:pt x="197963" y="226244"/>
                    </a:cubicBezTo>
                    <a:cubicBezTo>
                      <a:pt x="205722" y="232451"/>
                      <a:pt x="216816" y="232528"/>
                      <a:pt x="226243" y="235670"/>
                    </a:cubicBezTo>
                    <a:cubicBezTo>
                      <a:pt x="235670" y="241955"/>
                      <a:pt x="246513" y="246513"/>
                      <a:pt x="254524" y="254524"/>
                    </a:cubicBezTo>
                    <a:cubicBezTo>
                      <a:pt x="262535" y="262535"/>
                      <a:pt x="263770" y="276799"/>
                      <a:pt x="273377" y="282804"/>
                    </a:cubicBezTo>
                    <a:cubicBezTo>
                      <a:pt x="290230" y="293337"/>
                      <a:pt x="311084" y="295373"/>
                      <a:pt x="329938" y="301658"/>
                    </a:cubicBezTo>
                    <a:lnTo>
                      <a:pt x="358218" y="311085"/>
                    </a:lnTo>
                    <a:cubicBezTo>
                      <a:pt x="377072" y="307943"/>
                      <a:pt x="399120" y="312619"/>
                      <a:pt x="414779" y="301658"/>
                    </a:cubicBezTo>
                    <a:cubicBezTo>
                      <a:pt x="433342" y="288664"/>
                      <a:pt x="452486" y="245097"/>
                      <a:pt x="452486" y="245097"/>
                    </a:cubicBezTo>
                    <a:cubicBezTo>
                      <a:pt x="449344" y="229386"/>
                      <a:pt x="454390" y="209293"/>
                      <a:pt x="443060" y="197963"/>
                    </a:cubicBezTo>
                    <a:cubicBezTo>
                      <a:pt x="429007" y="183910"/>
                      <a:pt x="386499" y="179110"/>
                      <a:pt x="386499" y="179110"/>
                    </a:cubicBezTo>
                    <a:cubicBezTo>
                      <a:pt x="323959" y="191617"/>
                      <a:pt x="339365" y="172514"/>
                      <a:pt x="339365" y="235670"/>
                    </a:cubicBezTo>
                  </a:path>
                </a:pathLst>
              </a:custGeom>
              <a:noFill/>
              <a:scene3d>
                <a:camera prst="orthographicFront">
                  <a:rot lat="1073096" lon="11905840" rev="9542041"/>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921877" y="1856763"/>
                <a:ext cx="500790" cy="216816"/>
              </a:xfrm>
              <a:custGeom>
                <a:avLst/>
                <a:gdLst>
                  <a:gd name="connsiteX0" fmla="*/ 0 w 500790"/>
                  <a:gd name="connsiteY0" fmla="*/ 0 h 216816"/>
                  <a:gd name="connsiteX1" fmla="*/ 75414 w 500790"/>
                  <a:gd name="connsiteY1" fmla="*/ 75414 h 216816"/>
                  <a:gd name="connsiteX2" fmla="*/ 131975 w 500790"/>
                  <a:gd name="connsiteY2" fmla="*/ 113122 h 216816"/>
                  <a:gd name="connsiteX3" fmla="*/ 160256 w 500790"/>
                  <a:gd name="connsiteY3" fmla="*/ 131975 h 216816"/>
                  <a:gd name="connsiteX4" fmla="*/ 179109 w 500790"/>
                  <a:gd name="connsiteY4" fmla="*/ 160256 h 216816"/>
                  <a:gd name="connsiteX5" fmla="*/ 207390 w 500790"/>
                  <a:gd name="connsiteY5" fmla="*/ 169682 h 216816"/>
                  <a:gd name="connsiteX6" fmla="*/ 235670 w 500790"/>
                  <a:gd name="connsiteY6" fmla="*/ 188536 h 216816"/>
                  <a:gd name="connsiteX7" fmla="*/ 311085 w 500790"/>
                  <a:gd name="connsiteY7" fmla="*/ 207390 h 216816"/>
                  <a:gd name="connsiteX8" fmla="*/ 339365 w 500790"/>
                  <a:gd name="connsiteY8" fmla="*/ 216816 h 216816"/>
                  <a:gd name="connsiteX9" fmla="*/ 480767 w 500790"/>
                  <a:gd name="connsiteY9" fmla="*/ 207390 h 216816"/>
                  <a:gd name="connsiteX10" fmla="*/ 499621 w 500790"/>
                  <a:gd name="connsiteY10" fmla="*/ 179109 h 216816"/>
                  <a:gd name="connsiteX11" fmla="*/ 490194 w 500790"/>
                  <a:gd name="connsiteY11" fmla="*/ 37707 h 216816"/>
                  <a:gd name="connsiteX12" fmla="*/ 461913 w 500790"/>
                  <a:gd name="connsiteY12" fmla="*/ 18854 h 216816"/>
                  <a:gd name="connsiteX13" fmla="*/ 386499 w 500790"/>
                  <a:gd name="connsiteY13" fmla="*/ 28280 h 216816"/>
                  <a:gd name="connsiteX14" fmla="*/ 377072 w 500790"/>
                  <a:gd name="connsiteY14" fmla="*/ 122548 h 216816"/>
                  <a:gd name="connsiteX15" fmla="*/ 433633 w 500790"/>
                  <a:gd name="connsiteY15" fmla="*/ 150829 h 216816"/>
                  <a:gd name="connsiteX16" fmla="*/ 443060 w 500790"/>
                  <a:gd name="connsiteY16" fmla="*/ 150829 h 216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0790" h="216816">
                    <a:moveTo>
                      <a:pt x="0" y="0"/>
                    </a:moveTo>
                    <a:cubicBezTo>
                      <a:pt x="25138" y="25138"/>
                      <a:pt x="45834" y="55694"/>
                      <a:pt x="75414" y="75414"/>
                    </a:cubicBezTo>
                    <a:lnTo>
                      <a:pt x="131975" y="113122"/>
                    </a:lnTo>
                    <a:lnTo>
                      <a:pt x="160256" y="131975"/>
                    </a:lnTo>
                    <a:cubicBezTo>
                      <a:pt x="166540" y="141402"/>
                      <a:pt x="170262" y="153178"/>
                      <a:pt x="179109" y="160256"/>
                    </a:cubicBezTo>
                    <a:cubicBezTo>
                      <a:pt x="186868" y="166463"/>
                      <a:pt x="198502" y="165238"/>
                      <a:pt x="207390" y="169682"/>
                    </a:cubicBezTo>
                    <a:cubicBezTo>
                      <a:pt x="217524" y="174749"/>
                      <a:pt x="225023" y="184664"/>
                      <a:pt x="235670" y="188536"/>
                    </a:cubicBezTo>
                    <a:cubicBezTo>
                      <a:pt x="260022" y="197391"/>
                      <a:pt x="286503" y="199196"/>
                      <a:pt x="311085" y="207390"/>
                    </a:cubicBezTo>
                    <a:lnTo>
                      <a:pt x="339365" y="216816"/>
                    </a:lnTo>
                    <a:cubicBezTo>
                      <a:pt x="386499" y="213674"/>
                      <a:pt x="434784" y="218209"/>
                      <a:pt x="480767" y="207390"/>
                    </a:cubicBezTo>
                    <a:cubicBezTo>
                      <a:pt x="491796" y="204795"/>
                      <a:pt x="498993" y="190421"/>
                      <a:pt x="499621" y="179109"/>
                    </a:cubicBezTo>
                    <a:cubicBezTo>
                      <a:pt x="502241" y="131943"/>
                      <a:pt x="501014" y="83690"/>
                      <a:pt x="490194" y="37707"/>
                    </a:cubicBezTo>
                    <a:cubicBezTo>
                      <a:pt x="487599" y="26679"/>
                      <a:pt x="471340" y="25138"/>
                      <a:pt x="461913" y="18854"/>
                    </a:cubicBezTo>
                    <a:cubicBezTo>
                      <a:pt x="436775" y="21996"/>
                      <a:pt x="410021" y="18871"/>
                      <a:pt x="386499" y="28280"/>
                    </a:cubicBezTo>
                    <a:cubicBezTo>
                      <a:pt x="352458" y="41896"/>
                      <a:pt x="371655" y="110360"/>
                      <a:pt x="377072" y="122548"/>
                    </a:cubicBezTo>
                    <a:cubicBezTo>
                      <a:pt x="382832" y="135508"/>
                      <a:pt x="421607" y="147822"/>
                      <a:pt x="433633" y="150829"/>
                    </a:cubicBezTo>
                    <a:cubicBezTo>
                      <a:pt x="436682" y="151591"/>
                      <a:pt x="439918" y="150829"/>
                      <a:pt x="443060" y="150829"/>
                    </a:cubicBezTo>
                  </a:path>
                </a:pathLst>
              </a:custGeom>
              <a:noFill/>
              <a:scene3d>
                <a:camera prst="orthographicFront">
                  <a:rot lat="0" lon="10799999" rev="105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834692" y="800708"/>
              <a:ext cx="328434" cy="108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860032" y="2060848"/>
              <a:ext cx="328434" cy="108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p:cNvSpPr txBox="1"/>
          <p:nvPr/>
        </p:nvSpPr>
        <p:spPr>
          <a:xfrm>
            <a:off x="2135560" y="152636"/>
            <a:ext cx="8075240" cy="1077218"/>
          </a:xfrm>
          <a:prstGeom prst="rect">
            <a:avLst/>
          </a:prstGeom>
          <a:noFill/>
        </p:spPr>
        <p:txBody>
          <a:bodyPr wrap="square" rtlCol="0">
            <a:spAutoFit/>
          </a:bodyPr>
          <a:lstStyle/>
          <a:p>
            <a:pPr algn="ctr"/>
            <a:r>
              <a:rPr lang="en-US" sz="3200" dirty="0"/>
              <a:t>Reduce High Pressure on Front by adding a Nose Cone</a:t>
            </a:r>
          </a:p>
        </p:txBody>
      </p:sp>
      <p:grpSp>
        <p:nvGrpSpPr>
          <p:cNvPr id="28" name="Group 27"/>
          <p:cNvGrpSpPr/>
          <p:nvPr/>
        </p:nvGrpSpPr>
        <p:grpSpPr>
          <a:xfrm>
            <a:off x="3257866" y="3753036"/>
            <a:ext cx="5430423" cy="2425566"/>
            <a:chOff x="1733865" y="3753036"/>
            <a:chExt cx="5430423" cy="2425566"/>
          </a:xfrm>
        </p:grpSpPr>
        <p:pic>
          <p:nvPicPr>
            <p:cNvPr id="2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46138"/>
            <a:stretch/>
          </p:blipFill>
          <p:spPr bwMode="auto">
            <a:xfrm rot="5400000">
              <a:off x="3177629" y="4064862"/>
              <a:ext cx="2238376" cy="161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4" name="Straight Arrow Connector 33"/>
            <p:cNvCxnSpPr/>
            <p:nvPr/>
          </p:nvCxnSpPr>
          <p:spPr>
            <a:xfrm>
              <a:off x="1956592" y="5111243"/>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958818" y="4773538"/>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2879074" y="4403380"/>
              <a:ext cx="771932" cy="36893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1733865" y="4928621"/>
              <a:ext cx="83017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873641" y="5111243"/>
              <a:ext cx="751187" cy="32400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Right Arrow 39"/>
            <p:cNvSpPr/>
            <p:nvPr/>
          </p:nvSpPr>
          <p:spPr>
            <a:xfrm rot="10800000">
              <a:off x="4063483" y="5699806"/>
              <a:ext cx="553453" cy="47879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891556" y="5498721"/>
              <a:ext cx="1166277" cy="584775"/>
            </a:xfrm>
            <a:prstGeom prst="rect">
              <a:avLst/>
            </a:prstGeom>
            <a:noFill/>
          </p:spPr>
          <p:txBody>
            <a:bodyPr wrap="square" rtlCol="0">
              <a:spAutoFit/>
            </a:bodyPr>
            <a:lstStyle/>
            <a:p>
              <a:r>
                <a:rPr lang="en-US" sz="1600" dirty="0"/>
                <a:t>Less High Pressure</a:t>
              </a:r>
            </a:p>
          </p:txBody>
        </p:sp>
        <p:sp>
          <p:nvSpPr>
            <p:cNvPr id="42" name="TextBox 41"/>
            <p:cNvSpPr txBox="1"/>
            <p:nvPr/>
          </p:nvSpPr>
          <p:spPr>
            <a:xfrm>
              <a:off x="5648529" y="4621360"/>
              <a:ext cx="922421" cy="580167"/>
            </a:xfrm>
            <a:prstGeom prst="rect">
              <a:avLst/>
            </a:prstGeom>
            <a:noFill/>
          </p:spPr>
          <p:txBody>
            <a:bodyPr wrap="square" rtlCol="0">
              <a:spAutoFit/>
            </a:bodyPr>
            <a:lstStyle/>
            <a:p>
              <a:r>
                <a:rPr lang="en-US" sz="1600" dirty="0"/>
                <a:t>Low Pressure</a:t>
              </a:r>
            </a:p>
          </p:txBody>
        </p:sp>
        <p:sp>
          <p:nvSpPr>
            <p:cNvPr id="29" name="TextBox 28"/>
            <p:cNvSpPr txBox="1"/>
            <p:nvPr/>
          </p:nvSpPr>
          <p:spPr>
            <a:xfrm>
              <a:off x="4813798" y="5754537"/>
              <a:ext cx="2350490" cy="369332"/>
            </a:xfrm>
            <a:prstGeom prst="rect">
              <a:avLst/>
            </a:prstGeom>
            <a:noFill/>
          </p:spPr>
          <p:txBody>
            <a:bodyPr wrap="square" rtlCol="0">
              <a:spAutoFit/>
            </a:bodyPr>
            <a:lstStyle/>
            <a:p>
              <a:r>
                <a:rPr lang="en-US" dirty="0"/>
                <a:t>Direction of Motion</a:t>
              </a:r>
            </a:p>
          </p:txBody>
        </p:sp>
        <p:sp>
          <p:nvSpPr>
            <p:cNvPr id="30" name="Freeform 29"/>
            <p:cNvSpPr/>
            <p:nvPr/>
          </p:nvSpPr>
          <p:spPr>
            <a:xfrm>
              <a:off x="4891837" y="4425553"/>
              <a:ext cx="500790" cy="216816"/>
            </a:xfrm>
            <a:custGeom>
              <a:avLst/>
              <a:gdLst>
                <a:gd name="connsiteX0" fmla="*/ 0 w 500790"/>
                <a:gd name="connsiteY0" fmla="*/ 0 h 216816"/>
                <a:gd name="connsiteX1" fmla="*/ 75414 w 500790"/>
                <a:gd name="connsiteY1" fmla="*/ 75414 h 216816"/>
                <a:gd name="connsiteX2" fmla="*/ 131975 w 500790"/>
                <a:gd name="connsiteY2" fmla="*/ 113122 h 216816"/>
                <a:gd name="connsiteX3" fmla="*/ 160256 w 500790"/>
                <a:gd name="connsiteY3" fmla="*/ 131975 h 216816"/>
                <a:gd name="connsiteX4" fmla="*/ 179109 w 500790"/>
                <a:gd name="connsiteY4" fmla="*/ 160256 h 216816"/>
                <a:gd name="connsiteX5" fmla="*/ 207390 w 500790"/>
                <a:gd name="connsiteY5" fmla="*/ 169682 h 216816"/>
                <a:gd name="connsiteX6" fmla="*/ 235670 w 500790"/>
                <a:gd name="connsiteY6" fmla="*/ 188536 h 216816"/>
                <a:gd name="connsiteX7" fmla="*/ 311085 w 500790"/>
                <a:gd name="connsiteY7" fmla="*/ 207390 h 216816"/>
                <a:gd name="connsiteX8" fmla="*/ 339365 w 500790"/>
                <a:gd name="connsiteY8" fmla="*/ 216816 h 216816"/>
                <a:gd name="connsiteX9" fmla="*/ 480767 w 500790"/>
                <a:gd name="connsiteY9" fmla="*/ 207390 h 216816"/>
                <a:gd name="connsiteX10" fmla="*/ 499621 w 500790"/>
                <a:gd name="connsiteY10" fmla="*/ 179109 h 216816"/>
                <a:gd name="connsiteX11" fmla="*/ 490194 w 500790"/>
                <a:gd name="connsiteY11" fmla="*/ 37707 h 216816"/>
                <a:gd name="connsiteX12" fmla="*/ 461913 w 500790"/>
                <a:gd name="connsiteY12" fmla="*/ 18854 h 216816"/>
                <a:gd name="connsiteX13" fmla="*/ 386499 w 500790"/>
                <a:gd name="connsiteY13" fmla="*/ 28280 h 216816"/>
                <a:gd name="connsiteX14" fmla="*/ 377072 w 500790"/>
                <a:gd name="connsiteY14" fmla="*/ 122548 h 216816"/>
                <a:gd name="connsiteX15" fmla="*/ 433633 w 500790"/>
                <a:gd name="connsiteY15" fmla="*/ 150829 h 216816"/>
                <a:gd name="connsiteX16" fmla="*/ 443060 w 500790"/>
                <a:gd name="connsiteY16" fmla="*/ 150829 h 216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0790" h="216816">
                  <a:moveTo>
                    <a:pt x="0" y="0"/>
                  </a:moveTo>
                  <a:cubicBezTo>
                    <a:pt x="25138" y="25138"/>
                    <a:pt x="45834" y="55694"/>
                    <a:pt x="75414" y="75414"/>
                  </a:cubicBezTo>
                  <a:lnTo>
                    <a:pt x="131975" y="113122"/>
                  </a:lnTo>
                  <a:lnTo>
                    <a:pt x="160256" y="131975"/>
                  </a:lnTo>
                  <a:cubicBezTo>
                    <a:pt x="166540" y="141402"/>
                    <a:pt x="170262" y="153178"/>
                    <a:pt x="179109" y="160256"/>
                  </a:cubicBezTo>
                  <a:cubicBezTo>
                    <a:pt x="186868" y="166463"/>
                    <a:pt x="198502" y="165238"/>
                    <a:pt x="207390" y="169682"/>
                  </a:cubicBezTo>
                  <a:cubicBezTo>
                    <a:pt x="217524" y="174749"/>
                    <a:pt x="225023" y="184664"/>
                    <a:pt x="235670" y="188536"/>
                  </a:cubicBezTo>
                  <a:cubicBezTo>
                    <a:pt x="260022" y="197391"/>
                    <a:pt x="286503" y="199196"/>
                    <a:pt x="311085" y="207390"/>
                  </a:cubicBezTo>
                  <a:lnTo>
                    <a:pt x="339365" y="216816"/>
                  </a:lnTo>
                  <a:cubicBezTo>
                    <a:pt x="386499" y="213674"/>
                    <a:pt x="434784" y="218209"/>
                    <a:pt x="480767" y="207390"/>
                  </a:cubicBezTo>
                  <a:cubicBezTo>
                    <a:pt x="491796" y="204795"/>
                    <a:pt x="498993" y="190421"/>
                    <a:pt x="499621" y="179109"/>
                  </a:cubicBezTo>
                  <a:cubicBezTo>
                    <a:pt x="502241" y="131943"/>
                    <a:pt x="501014" y="83690"/>
                    <a:pt x="490194" y="37707"/>
                  </a:cubicBezTo>
                  <a:cubicBezTo>
                    <a:pt x="487599" y="26679"/>
                    <a:pt x="471340" y="25138"/>
                    <a:pt x="461913" y="18854"/>
                  </a:cubicBezTo>
                  <a:cubicBezTo>
                    <a:pt x="436775" y="21996"/>
                    <a:pt x="410021" y="18871"/>
                    <a:pt x="386499" y="28280"/>
                  </a:cubicBezTo>
                  <a:cubicBezTo>
                    <a:pt x="352458" y="41896"/>
                    <a:pt x="371655" y="110360"/>
                    <a:pt x="377072" y="122548"/>
                  </a:cubicBezTo>
                  <a:cubicBezTo>
                    <a:pt x="382832" y="135508"/>
                    <a:pt x="421607" y="147822"/>
                    <a:pt x="433633" y="150829"/>
                  </a:cubicBezTo>
                  <a:cubicBezTo>
                    <a:pt x="436682" y="151591"/>
                    <a:pt x="439918" y="150829"/>
                    <a:pt x="443060" y="150829"/>
                  </a:cubicBezTo>
                </a:path>
              </a:pathLst>
            </a:custGeom>
            <a:noFill/>
            <a:scene3d>
              <a:camera prst="orthographicFront">
                <a:rot lat="0" lon="0" rev="212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21075479">
              <a:off x="5048507" y="4638944"/>
              <a:ext cx="452486" cy="311085"/>
            </a:xfrm>
            <a:custGeom>
              <a:avLst/>
              <a:gdLst>
                <a:gd name="connsiteX0" fmla="*/ 0 w 452486"/>
                <a:gd name="connsiteY0" fmla="*/ 0 h 311085"/>
                <a:gd name="connsiteX1" fmla="*/ 28280 w 452486"/>
                <a:gd name="connsiteY1" fmla="*/ 47134 h 311085"/>
                <a:gd name="connsiteX2" fmla="*/ 47134 w 452486"/>
                <a:gd name="connsiteY2" fmla="*/ 75415 h 311085"/>
                <a:gd name="connsiteX3" fmla="*/ 75414 w 452486"/>
                <a:gd name="connsiteY3" fmla="*/ 94268 h 311085"/>
                <a:gd name="connsiteX4" fmla="*/ 122548 w 452486"/>
                <a:gd name="connsiteY4" fmla="*/ 150829 h 311085"/>
                <a:gd name="connsiteX5" fmla="*/ 150829 w 452486"/>
                <a:gd name="connsiteY5" fmla="*/ 169683 h 311085"/>
                <a:gd name="connsiteX6" fmla="*/ 179109 w 452486"/>
                <a:gd name="connsiteY6" fmla="*/ 197963 h 311085"/>
                <a:gd name="connsiteX7" fmla="*/ 197963 w 452486"/>
                <a:gd name="connsiteY7" fmla="*/ 226244 h 311085"/>
                <a:gd name="connsiteX8" fmla="*/ 226243 w 452486"/>
                <a:gd name="connsiteY8" fmla="*/ 235670 h 311085"/>
                <a:gd name="connsiteX9" fmla="*/ 254524 w 452486"/>
                <a:gd name="connsiteY9" fmla="*/ 254524 h 311085"/>
                <a:gd name="connsiteX10" fmla="*/ 273377 w 452486"/>
                <a:gd name="connsiteY10" fmla="*/ 282804 h 311085"/>
                <a:gd name="connsiteX11" fmla="*/ 329938 w 452486"/>
                <a:gd name="connsiteY11" fmla="*/ 301658 h 311085"/>
                <a:gd name="connsiteX12" fmla="*/ 358218 w 452486"/>
                <a:gd name="connsiteY12" fmla="*/ 311085 h 311085"/>
                <a:gd name="connsiteX13" fmla="*/ 414779 w 452486"/>
                <a:gd name="connsiteY13" fmla="*/ 301658 h 311085"/>
                <a:gd name="connsiteX14" fmla="*/ 452486 w 452486"/>
                <a:gd name="connsiteY14" fmla="*/ 245097 h 311085"/>
                <a:gd name="connsiteX15" fmla="*/ 443060 w 452486"/>
                <a:gd name="connsiteY15" fmla="*/ 197963 h 311085"/>
                <a:gd name="connsiteX16" fmla="*/ 386499 w 452486"/>
                <a:gd name="connsiteY16" fmla="*/ 179110 h 311085"/>
                <a:gd name="connsiteX17" fmla="*/ 339365 w 452486"/>
                <a:gd name="connsiteY17" fmla="*/ 235670 h 31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52486" h="311085">
                  <a:moveTo>
                    <a:pt x="0" y="0"/>
                  </a:moveTo>
                  <a:cubicBezTo>
                    <a:pt x="9427" y="15711"/>
                    <a:pt x="18569" y="31597"/>
                    <a:pt x="28280" y="47134"/>
                  </a:cubicBezTo>
                  <a:cubicBezTo>
                    <a:pt x="34285" y="56742"/>
                    <a:pt x="39123" y="67404"/>
                    <a:pt x="47134" y="75415"/>
                  </a:cubicBezTo>
                  <a:cubicBezTo>
                    <a:pt x="55145" y="83426"/>
                    <a:pt x="66711" y="87015"/>
                    <a:pt x="75414" y="94268"/>
                  </a:cubicBezTo>
                  <a:cubicBezTo>
                    <a:pt x="168079" y="171489"/>
                    <a:pt x="48394" y="76675"/>
                    <a:pt x="122548" y="150829"/>
                  </a:cubicBezTo>
                  <a:cubicBezTo>
                    <a:pt x="130559" y="158840"/>
                    <a:pt x="142125" y="162430"/>
                    <a:pt x="150829" y="169683"/>
                  </a:cubicBezTo>
                  <a:cubicBezTo>
                    <a:pt x="161070" y="178217"/>
                    <a:pt x="170575" y="187722"/>
                    <a:pt x="179109" y="197963"/>
                  </a:cubicBezTo>
                  <a:cubicBezTo>
                    <a:pt x="186362" y="206667"/>
                    <a:pt x="189116" y="219166"/>
                    <a:pt x="197963" y="226244"/>
                  </a:cubicBezTo>
                  <a:cubicBezTo>
                    <a:pt x="205722" y="232451"/>
                    <a:pt x="216816" y="232528"/>
                    <a:pt x="226243" y="235670"/>
                  </a:cubicBezTo>
                  <a:cubicBezTo>
                    <a:pt x="235670" y="241955"/>
                    <a:pt x="246513" y="246513"/>
                    <a:pt x="254524" y="254524"/>
                  </a:cubicBezTo>
                  <a:cubicBezTo>
                    <a:pt x="262535" y="262535"/>
                    <a:pt x="263770" y="276799"/>
                    <a:pt x="273377" y="282804"/>
                  </a:cubicBezTo>
                  <a:cubicBezTo>
                    <a:pt x="290230" y="293337"/>
                    <a:pt x="311084" y="295373"/>
                    <a:pt x="329938" y="301658"/>
                  </a:cubicBezTo>
                  <a:lnTo>
                    <a:pt x="358218" y="311085"/>
                  </a:lnTo>
                  <a:cubicBezTo>
                    <a:pt x="377072" y="307943"/>
                    <a:pt x="399120" y="312619"/>
                    <a:pt x="414779" y="301658"/>
                  </a:cubicBezTo>
                  <a:cubicBezTo>
                    <a:pt x="433342" y="288664"/>
                    <a:pt x="452486" y="245097"/>
                    <a:pt x="452486" y="245097"/>
                  </a:cubicBezTo>
                  <a:cubicBezTo>
                    <a:pt x="449344" y="229386"/>
                    <a:pt x="454390" y="209293"/>
                    <a:pt x="443060" y="197963"/>
                  </a:cubicBezTo>
                  <a:cubicBezTo>
                    <a:pt x="429007" y="183910"/>
                    <a:pt x="386499" y="179110"/>
                    <a:pt x="386499" y="179110"/>
                  </a:cubicBezTo>
                  <a:cubicBezTo>
                    <a:pt x="323959" y="191617"/>
                    <a:pt x="339365" y="172514"/>
                    <a:pt x="339365" y="23567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070728" y="4959371"/>
              <a:ext cx="452486" cy="311085"/>
            </a:xfrm>
            <a:custGeom>
              <a:avLst/>
              <a:gdLst>
                <a:gd name="connsiteX0" fmla="*/ 0 w 452486"/>
                <a:gd name="connsiteY0" fmla="*/ 0 h 311085"/>
                <a:gd name="connsiteX1" fmla="*/ 28280 w 452486"/>
                <a:gd name="connsiteY1" fmla="*/ 47134 h 311085"/>
                <a:gd name="connsiteX2" fmla="*/ 47134 w 452486"/>
                <a:gd name="connsiteY2" fmla="*/ 75415 h 311085"/>
                <a:gd name="connsiteX3" fmla="*/ 75414 w 452486"/>
                <a:gd name="connsiteY3" fmla="*/ 94268 h 311085"/>
                <a:gd name="connsiteX4" fmla="*/ 122548 w 452486"/>
                <a:gd name="connsiteY4" fmla="*/ 150829 h 311085"/>
                <a:gd name="connsiteX5" fmla="*/ 150829 w 452486"/>
                <a:gd name="connsiteY5" fmla="*/ 169683 h 311085"/>
                <a:gd name="connsiteX6" fmla="*/ 179109 w 452486"/>
                <a:gd name="connsiteY6" fmla="*/ 197963 h 311085"/>
                <a:gd name="connsiteX7" fmla="*/ 197963 w 452486"/>
                <a:gd name="connsiteY7" fmla="*/ 226244 h 311085"/>
                <a:gd name="connsiteX8" fmla="*/ 226243 w 452486"/>
                <a:gd name="connsiteY8" fmla="*/ 235670 h 311085"/>
                <a:gd name="connsiteX9" fmla="*/ 254524 w 452486"/>
                <a:gd name="connsiteY9" fmla="*/ 254524 h 311085"/>
                <a:gd name="connsiteX10" fmla="*/ 273377 w 452486"/>
                <a:gd name="connsiteY10" fmla="*/ 282804 h 311085"/>
                <a:gd name="connsiteX11" fmla="*/ 329938 w 452486"/>
                <a:gd name="connsiteY11" fmla="*/ 301658 h 311085"/>
                <a:gd name="connsiteX12" fmla="*/ 358218 w 452486"/>
                <a:gd name="connsiteY12" fmla="*/ 311085 h 311085"/>
                <a:gd name="connsiteX13" fmla="*/ 414779 w 452486"/>
                <a:gd name="connsiteY13" fmla="*/ 301658 h 311085"/>
                <a:gd name="connsiteX14" fmla="*/ 452486 w 452486"/>
                <a:gd name="connsiteY14" fmla="*/ 245097 h 311085"/>
                <a:gd name="connsiteX15" fmla="*/ 443060 w 452486"/>
                <a:gd name="connsiteY15" fmla="*/ 197963 h 311085"/>
                <a:gd name="connsiteX16" fmla="*/ 386499 w 452486"/>
                <a:gd name="connsiteY16" fmla="*/ 179110 h 311085"/>
                <a:gd name="connsiteX17" fmla="*/ 339365 w 452486"/>
                <a:gd name="connsiteY17" fmla="*/ 235670 h 31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52486" h="311085">
                  <a:moveTo>
                    <a:pt x="0" y="0"/>
                  </a:moveTo>
                  <a:cubicBezTo>
                    <a:pt x="9427" y="15711"/>
                    <a:pt x="18569" y="31597"/>
                    <a:pt x="28280" y="47134"/>
                  </a:cubicBezTo>
                  <a:cubicBezTo>
                    <a:pt x="34285" y="56742"/>
                    <a:pt x="39123" y="67404"/>
                    <a:pt x="47134" y="75415"/>
                  </a:cubicBezTo>
                  <a:cubicBezTo>
                    <a:pt x="55145" y="83426"/>
                    <a:pt x="66711" y="87015"/>
                    <a:pt x="75414" y="94268"/>
                  </a:cubicBezTo>
                  <a:cubicBezTo>
                    <a:pt x="168079" y="171489"/>
                    <a:pt x="48394" y="76675"/>
                    <a:pt x="122548" y="150829"/>
                  </a:cubicBezTo>
                  <a:cubicBezTo>
                    <a:pt x="130559" y="158840"/>
                    <a:pt x="142125" y="162430"/>
                    <a:pt x="150829" y="169683"/>
                  </a:cubicBezTo>
                  <a:cubicBezTo>
                    <a:pt x="161070" y="178217"/>
                    <a:pt x="170575" y="187722"/>
                    <a:pt x="179109" y="197963"/>
                  </a:cubicBezTo>
                  <a:cubicBezTo>
                    <a:pt x="186362" y="206667"/>
                    <a:pt x="189116" y="219166"/>
                    <a:pt x="197963" y="226244"/>
                  </a:cubicBezTo>
                  <a:cubicBezTo>
                    <a:pt x="205722" y="232451"/>
                    <a:pt x="216816" y="232528"/>
                    <a:pt x="226243" y="235670"/>
                  </a:cubicBezTo>
                  <a:cubicBezTo>
                    <a:pt x="235670" y="241955"/>
                    <a:pt x="246513" y="246513"/>
                    <a:pt x="254524" y="254524"/>
                  </a:cubicBezTo>
                  <a:cubicBezTo>
                    <a:pt x="262535" y="262535"/>
                    <a:pt x="263770" y="276799"/>
                    <a:pt x="273377" y="282804"/>
                  </a:cubicBezTo>
                  <a:cubicBezTo>
                    <a:pt x="290230" y="293337"/>
                    <a:pt x="311084" y="295373"/>
                    <a:pt x="329938" y="301658"/>
                  </a:cubicBezTo>
                  <a:lnTo>
                    <a:pt x="358218" y="311085"/>
                  </a:lnTo>
                  <a:cubicBezTo>
                    <a:pt x="377072" y="307943"/>
                    <a:pt x="399120" y="312619"/>
                    <a:pt x="414779" y="301658"/>
                  </a:cubicBezTo>
                  <a:cubicBezTo>
                    <a:pt x="433342" y="288664"/>
                    <a:pt x="452486" y="245097"/>
                    <a:pt x="452486" y="245097"/>
                  </a:cubicBezTo>
                  <a:cubicBezTo>
                    <a:pt x="449344" y="229386"/>
                    <a:pt x="454390" y="209293"/>
                    <a:pt x="443060" y="197963"/>
                  </a:cubicBezTo>
                  <a:cubicBezTo>
                    <a:pt x="429007" y="183910"/>
                    <a:pt x="386499" y="179110"/>
                    <a:pt x="386499" y="179110"/>
                  </a:cubicBezTo>
                  <a:cubicBezTo>
                    <a:pt x="323959" y="191617"/>
                    <a:pt x="339365" y="172514"/>
                    <a:pt x="339365" y="235670"/>
                  </a:cubicBezTo>
                </a:path>
              </a:pathLst>
            </a:custGeom>
            <a:noFill/>
            <a:scene3d>
              <a:camera prst="orthographicFront">
                <a:rot lat="1073096" lon="11905840" rev="9542041"/>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4878408" y="5218433"/>
              <a:ext cx="500790" cy="216816"/>
            </a:xfrm>
            <a:custGeom>
              <a:avLst/>
              <a:gdLst>
                <a:gd name="connsiteX0" fmla="*/ 0 w 500790"/>
                <a:gd name="connsiteY0" fmla="*/ 0 h 216816"/>
                <a:gd name="connsiteX1" fmla="*/ 75414 w 500790"/>
                <a:gd name="connsiteY1" fmla="*/ 75414 h 216816"/>
                <a:gd name="connsiteX2" fmla="*/ 131975 w 500790"/>
                <a:gd name="connsiteY2" fmla="*/ 113122 h 216816"/>
                <a:gd name="connsiteX3" fmla="*/ 160256 w 500790"/>
                <a:gd name="connsiteY3" fmla="*/ 131975 h 216816"/>
                <a:gd name="connsiteX4" fmla="*/ 179109 w 500790"/>
                <a:gd name="connsiteY4" fmla="*/ 160256 h 216816"/>
                <a:gd name="connsiteX5" fmla="*/ 207390 w 500790"/>
                <a:gd name="connsiteY5" fmla="*/ 169682 h 216816"/>
                <a:gd name="connsiteX6" fmla="*/ 235670 w 500790"/>
                <a:gd name="connsiteY6" fmla="*/ 188536 h 216816"/>
                <a:gd name="connsiteX7" fmla="*/ 311085 w 500790"/>
                <a:gd name="connsiteY7" fmla="*/ 207390 h 216816"/>
                <a:gd name="connsiteX8" fmla="*/ 339365 w 500790"/>
                <a:gd name="connsiteY8" fmla="*/ 216816 h 216816"/>
                <a:gd name="connsiteX9" fmla="*/ 480767 w 500790"/>
                <a:gd name="connsiteY9" fmla="*/ 207390 h 216816"/>
                <a:gd name="connsiteX10" fmla="*/ 499621 w 500790"/>
                <a:gd name="connsiteY10" fmla="*/ 179109 h 216816"/>
                <a:gd name="connsiteX11" fmla="*/ 490194 w 500790"/>
                <a:gd name="connsiteY11" fmla="*/ 37707 h 216816"/>
                <a:gd name="connsiteX12" fmla="*/ 461913 w 500790"/>
                <a:gd name="connsiteY12" fmla="*/ 18854 h 216816"/>
                <a:gd name="connsiteX13" fmla="*/ 386499 w 500790"/>
                <a:gd name="connsiteY13" fmla="*/ 28280 h 216816"/>
                <a:gd name="connsiteX14" fmla="*/ 377072 w 500790"/>
                <a:gd name="connsiteY14" fmla="*/ 122548 h 216816"/>
                <a:gd name="connsiteX15" fmla="*/ 433633 w 500790"/>
                <a:gd name="connsiteY15" fmla="*/ 150829 h 216816"/>
                <a:gd name="connsiteX16" fmla="*/ 443060 w 500790"/>
                <a:gd name="connsiteY16" fmla="*/ 150829 h 216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0790" h="216816">
                  <a:moveTo>
                    <a:pt x="0" y="0"/>
                  </a:moveTo>
                  <a:cubicBezTo>
                    <a:pt x="25138" y="25138"/>
                    <a:pt x="45834" y="55694"/>
                    <a:pt x="75414" y="75414"/>
                  </a:cubicBezTo>
                  <a:lnTo>
                    <a:pt x="131975" y="113122"/>
                  </a:lnTo>
                  <a:lnTo>
                    <a:pt x="160256" y="131975"/>
                  </a:lnTo>
                  <a:cubicBezTo>
                    <a:pt x="166540" y="141402"/>
                    <a:pt x="170262" y="153178"/>
                    <a:pt x="179109" y="160256"/>
                  </a:cubicBezTo>
                  <a:cubicBezTo>
                    <a:pt x="186868" y="166463"/>
                    <a:pt x="198502" y="165238"/>
                    <a:pt x="207390" y="169682"/>
                  </a:cubicBezTo>
                  <a:cubicBezTo>
                    <a:pt x="217524" y="174749"/>
                    <a:pt x="225023" y="184664"/>
                    <a:pt x="235670" y="188536"/>
                  </a:cubicBezTo>
                  <a:cubicBezTo>
                    <a:pt x="260022" y="197391"/>
                    <a:pt x="286503" y="199196"/>
                    <a:pt x="311085" y="207390"/>
                  </a:cubicBezTo>
                  <a:lnTo>
                    <a:pt x="339365" y="216816"/>
                  </a:lnTo>
                  <a:cubicBezTo>
                    <a:pt x="386499" y="213674"/>
                    <a:pt x="434784" y="218209"/>
                    <a:pt x="480767" y="207390"/>
                  </a:cubicBezTo>
                  <a:cubicBezTo>
                    <a:pt x="491796" y="204795"/>
                    <a:pt x="498993" y="190421"/>
                    <a:pt x="499621" y="179109"/>
                  </a:cubicBezTo>
                  <a:cubicBezTo>
                    <a:pt x="502241" y="131943"/>
                    <a:pt x="501014" y="83690"/>
                    <a:pt x="490194" y="37707"/>
                  </a:cubicBezTo>
                  <a:cubicBezTo>
                    <a:pt x="487599" y="26679"/>
                    <a:pt x="471340" y="25138"/>
                    <a:pt x="461913" y="18854"/>
                  </a:cubicBezTo>
                  <a:cubicBezTo>
                    <a:pt x="436775" y="21996"/>
                    <a:pt x="410021" y="18871"/>
                    <a:pt x="386499" y="28280"/>
                  </a:cubicBezTo>
                  <a:cubicBezTo>
                    <a:pt x="352458" y="41896"/>
                    <a:pt x="371655" y="110360"/>
                    <a:pt x="377072" y="122548"/>
                  </a:cubicBezTo>
                  <a:cubicBezTo>
                    <a:pt x="382832" y="135508"/>
                    <a:pt x="421607" y="147822"/>
                    <a:pt x="433633" y="150829"/>
                  </a:cubicBezTo>
                  <a:cubicBezTo>
                    <a:pt x="436682" y="151591"/>
                    <a:pt x="439918" y="150829"/>
                    <a:pt x="443060" y="150829"/>
                  </a:cubicBezTo>
                </a:path>
              </a:pathLst>
            </a:custGeom>
            <a:noFill/>
            <a:scene3d>
              <a:camera prst="orthographicFront">
                <a:rot lat="0" lon="10799999" rev="105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813798" y="4221088"/>
              <a:ext cx="328434" cy="108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839138" y="5481228"/>
              <a:ext cx="328434" cy="108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rot="16200000">
              <a:off x="2986838" y="4215903"/>
              <a:ext cx="1199043" cy="1425437"/>
            </a:xfrm>
            <a:prstGeom prst="triangle">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2126278" y="4471639"/>
              <a:ext cx="1070517" cy="187093"/>
            </a:xfrm>
            <a:custGeom>
              <a:avLst/>
              <a:gdLst>
                <a:gd name="connsiteX0" fmla="*/ 0 w 1037064"/>
                <a:gd name="connsiteY0" fmla="*/ 144966 h 167911"/>
                <a:gd name="connsiteX1" fmla="*/ 535259 w 1037064"/>
                <a:gd name="connsiteY1" fmla="*/ 156117 h 167911"/>
                <a:gd name="connsiteX2" fmla="*/ 1037064 w 1037064"/>
                <a:gd name="connsiteY2" fmla="*/ 0 h 167911"/>
                <a:gd name="connsiteX0" fmla="*/ 0 w 1070517"/>
                <a:gd name="connsiteY0" fmla="*/ 178420 h 187093"/>
                <a:gd name="connsiteX1" fmla="*/ 568712 w 1070517"/>
                <a:gd name="connsiteY1" fmla="*/ 156117 h 187093"/>
                <a:gd name="connsiteX2" fmla="*/ 1070517 w 1070517"/>
                <a:gd name="connsiteY2" fmla="*/ 0 h 187093"/>
              </a:gdLst>
              <a:ahLst/>
              <a:cxnLst>
                <a:cxn ang="0">
                  <a:pos x="connsiteX0" y="connsiteY0"/>
                </a:cxn>
                <a:cxn ang="0">
                  <a:pos x="connsiteX1" y="connsiteY1"/>
                </a:cxn>
                <a:cxn ang="0">
                  <a:pos x="connsiteX2" y="connsiteY2"/>
                </a:cxn>
              </a:cxnLst>
              <a:rect l="l" t="t" r="r" b="b"/>
              <a:pathLst>
                <a:path w="1070517" h="187093">
                  <a:moveTo>
                    <a:pt x="0" y="178420"/>
                  </a:moveTo>
                  <a:cubicBezTo>
                    <a:pt x="181207" y="196076"/>
                    <a:pt x="390293" y="185854"/>
                    <a:pt x="568712" y="156117"/>
                  </a:cubicBezTo>
                  <a:cubicBezTo>
                    <a:pt x="747132" y="126380"/>
                    <a:pt x="1070517" y="0"/>
                    <a:pt x="1070517" y="0"/>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2152185" y="5239348"/>
              <a:ext cx="992459" cy="146691"/>
            </a:xfrm>
            <a:custGeom>
              <a:avLst/>
              <a:gdLst>
                <a:gd name="connsiteX0" fmla="*/ 0 w 992459"/>
                <a:gd name="connsiteY0" fmla="*/ 12876 h 146691"/>
                <a:gd name="connsiteX1" fmla="*/ 624469 w 992459"/>
                <a:gd name="connsiteY1" fmla="*/ 12876 h 146691"/>
                <a:gd name="connsiteX2" fmla="*/ 992459 w 992459"/>
                <a:gd name="connsiteY2" fmla="*/ 146691 h 146691"/>
              </a:gdLst>
              <a:ahLst/>
              <a:cxnLst>
                <a:cxn ang="0">
                  <a:pos x="connsiteX0" y="connsiteY0"/>
                </a:cxn>
                <a:cxn ang="0">
                  <a:pos x="connsiteX1" y="connsiteY1"/>
                </a:cxn>
                <a:cxn ang="0">
                  <a:pos x="connsiteX2" y="connsiteY2"/>
                </a:cxn>
              </a:cxnLst>
              <a:rect l="l" t="t" r="r" b="b"/>
              <a:pathLst>
                <a:path w="992459" h="146691">
                  <a:moveTo>
                    <a:pt x="0" y="12876"/>
                  </a:moveTo>
                  <a:cubicBezTo>
                    <a:pt x="229529" y="1725"/>
                    <a:pt x="459059" y="-9426"/>
                    <a:pt x="624469" y="12876"/>
                  </a:cubicBezTo>
                  <a:cubicBezTo>
                    <a:pt x="789879" y="35178"/>
                    <a:pt x="891169" y="90934"/>
                    <a:pt x="992459" y="146691"/>
                  </a:cubicBezTo>
                </a:path>
              </a:pathLst>
            </a:custGeom>
            <a:noFill/>
            <a:ln w="28575">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45811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577989B-ABFB-4800-BE90-247105E5AD90}" type="slidenum">
              <a:rPr lang="en-US" smtClean="0"/>
              <a:t>9</a:t>
            </a:fld>
            <a:endParaRPr lang="en-US"/>
          </a:p>
        </p:txBody>
      </p:sp>
      <p:grpSp>
        <p:nvGrpSpPr>
          <p:cNvPr id="12" name="Group 11"/>
          <p:cNvGrpSpPr/>
          <p:nvPr/>
        </p:nvGrpSpPr>
        <p:grpSpPr>
          <a:xfrm>
            <a:off x="3773101" y="1304764"/>
            <a:ext cx="4458480" cy="1224136"/>
            <a:chOff x="2771800" y="1376772"/>
            <a:chExt cx="4458480" cy="1224136"/>
          </a:xfrm>
        </p:grpSpPr>
        <p:sp>
          <p:nvSpPr>
            <p:cNvPr id="3" name="Rectangle 2"/>
            <p:cNvSpPr/>
            <p:nvPr/>
          </p:nvSpPr>
          <p:spPr>
            <a:xfrm>
              <a:off x="3017812" y="1772816"/>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p:cNvSpPr/>
            <p:nvPr/>
          </p:nvSpPr>
          <p:spPr>
            <a:xfrm rot="16200000">
              <a:off x="2678292" y="1866324"/>
              <a:ext cx="432048" cy="245032"/>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rapezoid 4"/>
            <p:cNvSpPr/>
            <p:nvPr/>
          </p:nvSpPr>
          <p:spPr>
            <a:xfrm>
              <a:off x="6581228" y="1376772"/>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apezoid 5"/>
            <p:cNvSpPr/>
            <p:nvPr/>
          </p:nvSpPr>
          <p:spPr>
            <a:xfrm rot="10800000">
              <a:off x="6581228" y="2204864"/>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4547828" y="4257092"/>
            <a:ext cx="42124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16200000">
            <a:off x="3539226" y="3681518"/>
            <a:ext cx="432048" cy="1583196"/>
          </a:xfrm>
          <a:prstGeom prst="triangle">
            <a:avLst>
              <a:gd name="adj" fmla="val 54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p:cNvSpPr/>
          <p:nvPr/>
        </p:nvSpPr>
        <p:spPr>
          <a:xfrm>
            <a:off x="8111244" y="3861048"/>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rapezoid 9"/>
          <p:cNvSpPr/>
          <p:nvPr/>
        </p:nvSpPr>
        <p:spPr>
          <a:xfrm rot="10800000">
            <a:off x="8111244" y="4689140"/>
            <a:ext cx="612068" cy="396044"/>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015880" y="4927658"/>
            <a:ext cx="2304256" cy="369332"/>
          </a:xfrm>
          <a:prstGeom prst="rect">
            <a:avLst/>
          </a:prstGeom>
          <a:noFill/>
        </p:spPr>
        <p:txBody>
          <a:bodyPr wrap="square" rtlCol="0">
            <a:spAutoFit/>
          </a:bodyPr>
          <a:lstStyle/>
          <a:p>
            <a:r>
              <a:rPr lang="en-US" dirty="0"/>
              <a:t>Better Configuration</a:t>
            </a:r>
          </a:p>
        </p:txBody>
      </p:sp>
      <p:sp>
        <p:nvSpPr>
          <p:cNvPr id="13" name="TextBox 12"/>
          <p:cNvSpPr txBox="1"/>
          <p:nvPr/>
        </p:nvSpPr>
        <p:spPr>
          <a:xfrm>
            <a:off x="677398" y="2845887"/>
            <a:ext cx="10441160" cy="830997"/>
          </a:xfrm>
          <a:prstGeom prst="rect">
            <a:avLst/>
          </a:prstGeom>
          <a:noFill/>
        </p:spPr>
        <p:txBody>
          <a:bodyPr wrap="square" rtlCol="0">
            <a:spAutoFit/>
          </a:bodyPr>
          <a:lstStyle/>
          <a:p>
            <a:r>
              <a:rPr lang="en-US" sz="2400" dirty="0"/>
              <a:t>A blunt nose will create a higher pressure force, and will cause the flow to separate at the forward end of the body tube, which creates more drag.</a:t>
            </a:r>
          </a:p>
        </p:txBody>
      </p:sp>
      <p:sp>
        <p:nvSpPr>
          <p:cNvPr id="14" name="Right Arrow 13"/>
          <p:cNvSpPr/>
          <p:nvPr/>
        </p:nvSpPr>
        <p:spPr>
          <a:xfrm>
            <a:off x="3971765" y="1680474"/>
            <a:ext cx="637707" cy="50405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043772" y="4293097"/>
            <a:ext cx="432048"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611724" y="368661"/>
            <a:ext cx="4465476" cy="584775"/>
          </a:xfrm>
          <a:prstGeom prst="rect">
            <a:avLst/>
          </a:prstGeom>
          <a:noFill/>
        </p:spPr>
        <p:txBody>
          <a:bodyPr wrap="square" rtlCol="0">
            <a:spAutoFit/>
          </a:bodyPr>
          <a:lstStyle/>
          <a:p>
            <a:pPr algn="ctr"/>
            <a:r>
              <a:rPr lang="en-US" sz="3200" dirty="0"/>
              <a:t>Nose Drag</a:t>
            </a:r>
          </a:p>
        </p:txBody>
      </p:sp>
      <p:sp>
        <p:nvSpPr>
          <p:cNvPr id="17" name="TextBox 16"/>
          <p:cNvSpPr txBox="1"/>
          <p:nvPr/>
        </p:nvSpPr>
        <p:spPr>
          <a:xfrm>
            <a:off x="839416" y="5409220"/>
            <a:ext cx="10441160" cy="1200329"/>
          </a:xfrm>
          <a:prstGeom prst="rect">
            <a:avLst/>
          </a:prstGeom>
          <a:noFill/>
        </p:spPr>
        <p:txBody>
          <a:bodyPr wrap="square" rtlCol="0">
            <a:spAutoFit/>
          </a:bodyPr>
          <a:lstStyle/>
          <a:p>
            <a:r>
              <a:rPr lang="en-US" sz="2400" dirty="0"/>
              <a:t>While the long nose cone will have more surface area and thus more skin friction drag, the flow is much smoother around the front of the rocket, which reduces drag overall.</a:t>
            </a:r>
          </a:p>
        </p:txBody>
      </p:sp>
    </p:spTree>
    <p:extLst>
      <p:ext uri="{BB962C8B-B14F-4D97-AF65-F5344CB8AC3E}">
        <p14:creationId xmlns:p14="http://schemas.microsoft.com/office/powerpoint/2010/main" val="34017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1479</TotalTime>
  <Words>1906</Words>
  <Application>Microsoft Office PowerPoint</Application>
  <PresentationFormat>Widescreen</PresentationFormat>
  <Paragraphs>268</Paragraphs>
  <Slides>36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0" baseType="lpstr">
      <vt:lpstr>Arial</vt:lpstr>
      <vt:lpstr>Calibri</vt:lpstr>
      <vt:lpstr>Office Theme</vt:lpstr>
      <vt:lpstr>Worksheet</vt:lpstr>
      <vt:lpstr>ROCKET DRAG</vt:lpstr>
      <vt:lpstr>PowerPoint Presentation</vt:lpstr>
      <vt:lpstr>PowerPoint Presentation</vt:lpstr>
      <vt:lpstr>PowerPoint Presentation</vt:lpstr>
      <vt:lpstr>The Drag Equation</vt:lpstr>
      <vt:lpstr>The Impact of Drag…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Drag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DRAG</dc:title>
  <dc:creator>Eberspeaker, Philip J. (WFF-8100)</dc:creator>
  <cp:lastModifiedBy>Philip Eberspeaker</cp:lastModifiedBy>
  <cp:revision>109</cp:revision>
  <cp:lastPrinted>2017-05-19T13:28:26Z</cp:lastPrinted>
  <dcterms:created xsi:type="dcterms:W3CDTF">2012-05-22T17:50:15Z</dcterms:created>
  <dcterms:modified xsi:type="dcterms:W3CDTF">2018-07-16T21:46:28Z</dcterms:modified>
</cp:coreProperties>
</file>